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67" r:id="rId3"/>
    <p:sldMasterId id="2147483673" r:id="rId4"/>
    <p:sldMasterId id="2147483679" r:id="rId5"/>
  </p:sldMasterIdLst>
  <p:notesMasterIdLst>
    <p:notesMasterId r:id="rId38"/>
  </p:notesMasterIdLst>
  <p:handoutMasterIdLst>
    <p:handoutMasterId r:id="rId39"/>
  </p:handoutMasterIdLst>
  <p:sldIdLst>
    <p:sldId id="264" r:id="rId6"/>
    <p:sldId id="266" r:id="rId7"/>
    <p:sldId id="401" r:id="rId8"/>
    <p:sldId id="416" r:id="rId9"/>
    <p:sldId id="414" r:id="rId10"/>
    <p:sldId id="345" r:id="rId11"/>
    <p:sldId id="415" r:id="rId12"/>
    <p:sldId id="418" r:id="rId13"/>
    <p:sldId id="457" r:id="rId14"/>
    <p:sldId id="361" r:id="rId15"/>
    <p:sldId id="426" r:id="rId16"/>
    <p:sldId id="427" r:id="rId17"/>
    <p:sldId id="433" r:id="rId18"/>
    <p:sldId id="432" r:id="rId19"/>
    <p:sldId id="434" r:id="rId20"/>
    <p:sldId id="435" r:id="rId21"/>
    <p:sldId id="436" r:id="rId22"/>
    <p:sldId id="437" r:id="rId23"/>
    <p:sldId id="441" r:id="rId24"/>
    <p:sldId id="438" r:id="rId25"/>
    <p:sldId id="440" r:id="rId26"/>
    <p:sldId id="442" r:id="rId27"/>
    <p:sldId id="362" r:id="rId28"/>
    <p:sldId id="355" r:id="rId29"/>
    <p:sldId id="443" r:id="rId30"/>
    <p:sldId id="444" r:id="rId31"/>
    <p:sldId id="445" r:id="rId32"/>
    <p:sldId id="453" r:id="rId33"/>
    <p:sldId id="452" r:id="rId34"/>
    <p:sldId id="454" r:id="rId35"/>
    <p:sldId id="455" r:id="rId36"/>
    <p:sldId id="456" r:id="rId3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53">
          <p15:clr>
            <a:srgbClr val="A4A3A4"/>
          </p15:clr>
        </p15:guide>
        <p15:guide id="2" pos="22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490"/>
    <a:srgbClr val="FCCB8C"/>
    <a:srgbClr val="F9AA7B"/>
    <a:srgbClr val="F5866A"/>
    <a:srgbClr val="F47762"/>
    <a:srgbClr val="F3715F"/>
    <a:srgbClr val="F4B384"/>
    <a:srgbClr val="508799"/>
    <a:srgbClr val="DEEBF7"/>
    <a:srgbClr val="FF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7"/>
    <p:restoredTop sz="78571"/>
  </p:normalViewPr>
  <p:slideViewPr>
    <p:cSldViewPr snapToGrid="0">
      <p:cViewPr varScale="1">
        <p:scale>
          <a:sx n="99" d="100"/>
          <a:sy n="99" d="100"/>
        </p:scale>
        <p:origin x="1784"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53"/>
        <p:guide pos="22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Date Placeholder 2"/>
          <p:cNvSpPr>
            <a:spLocks noGrp="1"/>
          </p:cNvSpPr>
          <p:nvPr>
            <p:ph type="dt" sz="quarter" idx="1"/>
          </p:nvPr>
        </p:nvSpPr>
        <p:spPr>
          <a:xfrm>
            <a:off x="4023992" y="2"/>
            <a:ext cx="3078427" cy="513508"/>
          </a:xfrm>
          <a:prstGeom prst="rect">
            <a:avLst/>
          </a:prstGeom>
        </p:spPr>
        <p:txBody>
          <a:bodyPr vert="horz" lIns="99075" tIns="49538" rIns="99075" bIns="49538" rtlCol="0"/>
          <a:lstStyle>
            <a:lvl1pPr algn="r">
              <a:defRPr sz="1300"/>
            </a:lvl1pPr>
          </a:lstStyle>
          <a:p>
            <a:fld id="{0A5E6586-8590-4824-8A53-B262FE68E852}" type="datetimeFigureOut">
              <a:rPr lang="zh-CN" altLang="en-US" smtClean="0"/>
              <a:t>2024/5/22</a:t>
            </a:fld>
            <a:endParaRPr lang="zh-CN" altLang="en-US"/>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8039779E-B45A-40AD-ACAC-CD5737F0791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Date Placeholder 2"/>
          <p:cNvSpPr>
            <a:spLocks noGrp="1"/>
          </p:cNvSpPr>
          <p:nvPr>
            <p:ph type="dt" idx="1"/>
          </p:nvPr>
        </p:nvSpPr>
        <p:spPr>
          <a:xfrm>
            <a:off x="4023992" y="2"/>
            <a:ext cx="3078427" cy="513508"/>
          </a:xfrm>
          <a:prstGeom prst="rect">
            <a:avLst/>
          </a:prstGeom>
        </p:spPr>
        <p:txBody>
          <a:bodyPr vert="horz" lIns="99075" tIns="49538" rIns="99075" bIns="49538" rtlCol="0"/>
          <a:lstStyle>
            <a:lvl1pPr algn="r">
              <a:defRPr sz="1300"/>
            </a:lvl1pPr>
          </a:lstStyle>
          <a:p>
            <a:fld id="{B068E9FD-3243-4D02-9DA3-C53537DA2740}" type="datetimeFigureOut">
              <a:rPr lang="zh-CN" altLang="en-US" smtClean="0"/>
              <a:t>2024/5/22</a:t>
            </a:fld>
            <a:endParaRPr lang="zh-CN" alt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Notes Placeholder 4"/>
          <p:cNvSpPr>
            <a:spLocks noGrp="1"/>
          </p:cNvSpPr>
          <p:nvPr>
            <p:ph type="body" sz="quarter" idx="3"/>
          </p:nvPr>
        </p:nvSpPr>
        <p:spPr>
          <a:xfrm>
            <a:off x="710407" y="4925407"/>
            <a:ext cx="5683250" cy="4029880"/>
          </a:xfrm>
          <a:prstGeom prst="rect">
            <a:avLst/>
          </a:prstGeom>
        </p:spPr>
        <p:txBody>
          <a:bodyPr vert="horz" lIns="99075" tIns="49538" rIns="99075" bIns="49538"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19FBD017-4D27-4FA2-8E4D-5360F1CE40B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FBD017-4D27-4FA2-8E4D-5360F1CE40B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 </a:t>
            </a:r>
            <a:r>
              <a:rPr lang="en-US" altLang="zh-CN" dirty="0"/>
              <a:t>Sinusoidal</a:t>
            </a:r>
            <a:r>
              <a:rPr lang="zh-CN" altLang="en-US" dirty="0"/>
              <a:t> </a:t>
            </a:r>
            <a:r>
              <a:rPr lang="en-US" altLang="zh-CN" dirty="0"/>
              <a:t>PE</a:t>
            </a:r>
            <a:r>
              <a:rPr lang="zh-CN" altLang="en-US" dirty="0"/>
              <a:t>，也是 </a:t>
            </a:r>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原文中最终选取的 </a:t>
            </a:r>
            <a:r>
              <a:rPr lang="en-US" altLang="zh-CN" dirty="0"/>
              <a:t>PE</a:t>
            </a:r>
          </a:p>
          <a:p>
            <a:endParaRPr lang="en-US" altLang="zh-CN" dirty="0"/>
          </a:p>
          <a:p>
            <a:r>
              <a:rPr lang="zh-CN" altLang="en-US" dirty="0"/>
              <a:t>这是他的公式，右边是它可视化后的样子，纵轴是序列位置，横轴是 </a:t>
            </a:r>
            <a:r>
              <a:rPr lang="en-US" altLang="zh-CN" dirty="0"/>
              <a:t>embedding</a:t>
            </a:r>
            <a:r>
              <a:rPr lang="zh-CN" altLang="en-US" dirty="0"/>
              <a:t> </a:t>
            </a:r>
            <a:r>
              <a:rPr lang="en-US" altLang="zh-CN" dirty="0"/>
              <a:t>dimension</a:t>
            </a:r>
            <a:r>
              <a:rPr lang="zh-CN" altLang="en-US" dirty="0"/>
              <a:t> 也就是隐藏维度</a:t>
            </a:r>
            <a:endParaRPr lang="en-US" altLang="zh-CN" dirty="0"/>
          </a:p>
          <a:p>
            <a:r>
              <a:rPr lang="zh-CN" altLang="en-US" dirty="0"/>
              <a:t> </a:t>
            </a:r>
            <a:endParaRPr lang="en-US" altLang="zh-CN" dirty="0"/>
          </a:p>
          <a:p>
            <a:r>
              <a:rPr lang="en-US" altLang="zh-CN" dirty="0"/>
              <a:t>N</a:t>
            </a:r>
            <a:r>
              <a:rPr lang="zh-CN" altLang="en-US" dirty="0"/>
              <a:t>可以调节不同隐藏维度的周期，</a:t>
            </a:r>
            <a:r>
              <a:rPr lang="en-US" altLang="zh-CN" dirty="0"/>
              <a:t>N</a:t>
            </a:r>
            <a:r>
              <a:rPr lang="zh-CN" altLang="en-US" dirty="0"/>
              <a:t>越大整体周期越大，选取适当的 </a:t>
            </a:r>
            <a:r>
              <a:rPr lang="en-US" altLang="zh-CN" dirty="0"/>
              <a:t>N</a:t>
            </a:r>
            <a:r>
              <a:rPr lang="zh-CN" altLang="en-US" dirty="0"/>
              <a:t> 使得不同位置间的 </a:t>
            </a:r>
            <a:r>
              <a:rPr lang="en-US" altLang="zh-CN" dirty="0"/>
              <a:t>PE</a:t>
            </a:r>
            <a:r>
              <a:rPr lang="zh-CN" altLang="en-US" dirty="0"/>
              <a:t> 有显著差异就不错，这个值是文章中实验出来的</a:t>
            </a:r>
            <a:endParaRPr lang="en-US" altLang="zh-CN" dirty="0"/>
          </a:p>
          <a:p>
            <a:endParaRPr lang="en-US" altLang="zh-CN" dirty="0"/>
          </a:p>
          <a:p>
            <a:r>
              <a:rPr lang="zh-CN" altLang="en-US" dirty="0"/>
              <a:t>我们接下来看选取这样一个形式的直觉和好处是什么</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a:t>
            </a:r>
            <a:r>
              <a:rPr lang="en-US" altLang="zh-CN" dirty="0"/>
              <a:t>PPT</a:t>
            </a:r>
          </a:p>
          <a:p>
            <a:endParaRPr lang="en-US" altLang="zh-CN" dirty="0"/>
          </a:p>
          <a:p>
            <a:r>
              <a:rPr lang="zh-CN" altLang="en-US" dirty="0"/>
              <a:t>这个是指相邻两个隐藏维度之间，这也是为什么公式是 </a:t>
            </a:r>
            <a:r>
              <a:rPr lang="en-US" altLang="zh-CN" dirty="0"/>
              <a:t>sin</a:t>
            </a:r>
            <a:r>
              <a:rPr lang="zh-CN" altLang="en-US" dirty="0"/>
              <a:t> </a:t>
            </a:r>
            <a:r>
              <a:rPr lang="en-US" altLang="zh-CN" dirty="0"/>
              <a:t>cos</a:t>
            </a:r>
            <a:r>
              <a:rPr lang="zh-CN" altLang="en-US" dirty="0"/>
              <a:t> 交替的形式一个原因</a:t>
            </a:r>
            <a:endParaRPr lang="en-US" altLang="zh-CN" dirty="0"/>
          </a:p>
          <a:p>
            <a:endParaRPr lang="en-US" altLang="zh-CN" dirty="0"/>
          </a:p>
          <a:p>
            <a:r>
              <a:rPr lang="zh-CN" altLang="en-US" dirty="0"/>
              <a:t>于是我们可以期望模型能学习到这个与相对位置有关的线性组合形式，理解不同位置的同一个词的相似性与差异</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同时，相对距离一定，两个 </a:t>
            </a:r>
            <a:r>
              <a:rPr lang="en-US" altLang="zh-CN" dirty="0"/>
              <a:t>PE</a:t>
            </a:r>
            <a:r>
              <a:rPr lang="zh-CN" altLang="en-US" dirty="0"/>
              <a:t> 的内积就是一定的，反应到 </a:t>
            </a:r>
            <a:r>
              <a:rPr lang="en-US" altLang="zh-CN" dirty="0"/>
              <a:t>Attention</a:t>
            </a:r>
            <a:r>
              <a:rPr lang="zh-CN" altLang="en-US" dirty="0"/>
              <a:t> 上，就是相对距离一样的两个不同 </a:t>
            </a:r>
            <a:r>
              <a:rPr lang="en-US" altLang="zh-CN" dirty="0"/>
              <a:t>Token</a:t>
            </a:r>
            <a:r>
              <a:rPr lang="zh-CN" altLang="en-US" dirty="0"/>
              <a:t> 的 </a:t>
            </a:r>
            <a:r>
              <a:rPr lang="en-US" altLang="zh-CN" dirty="0"/>
              <a:t>Attention</a:t>
            </a:r>
            <a:r>
              <a:rPr lang="zh-CN" altLang="en-US" dirty="0"/>
              <a:t> 相同，可以期望模型从中学习到类似平移不变性的序列性质</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并且，上述内积随着相对距离的增加呈现递减趋势，也就是相同的一组 </a:t>
            </a:r>
            <a:r>
              <a:rPr lang="en-US" altLang="zh-CN" dirty="0"/>
              <a:t>Token</a:t>
            </a:r>
            <a:r>
              <a:rPr lang="zh-CN" altLang="en-US" dirty="0"/>
              <a:t> 越远 </a:t>
            </a:r>
            <a:r>
              <a:rPr lang="en-US" altLang="zh-CN" dirty="0"/>
              <a:t>Attention</a:t>
            </a:r>
            <a:r>
              <a:rPr lang="zh-CN" altLang="en-US" dirty="0"/>
              <a:t> 越低，也就是说可以帮助模型理解越远的内容相关性越低</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同时也有交换性</a:t>
            </a:r>
            <a:endParaRPr lang="en-US" altLang="zh-CN" dirty="0"/>
          </a:p>
          <a:p>
            <a:endParaRPr lang="en-US" altLang="zh-CN" dirty="0"/>
          </a:p>
          <a:p>
            <a:r>
              <a:rPr lang="zh-CN" altLang="en-US" dirty="0"/>
              <a:t>总的来说，这种 </a:t>
            </a:r>
            <a:r>
              <a:rPr lang="en-US" altLang="zh-CN" dirty="0"/>
              <a:t>PE</a:t>
            </a:r>
            <a:r>
              <a:rPr lang="zh-CN" altLang="en-US" dirty="0"/>
              <a:t> 单独来看是具有良好的性质的，并且这种相对位置步进的形式可以期待模型能够实现一定程度的外推，也就是当 </a:t>
            </a:r>
            <a:r>
              <a:rPr lang="en-US" altLang="zh-CN" dirty="0"/>
              <a:t>inference</a:t>
            </a:r>
            <a:r>
              <a:rPr lang="zh-CN" altLang="en-US" dirty="0"/>
              <a:t> 时模型的输入序列长度大于训练时的最大长度的时候依然能 </a:t>
            </a:r>
            <a:r>
              <a:rPr lang="en-US" altLang="zh-CN" dirty="0"/>
              <a:t>work</a:t>
            </a:r>
            <a:r>
              <a:rPr lang="zh-CN" altLang="en-US" dirty="0"/>
              <a:t>。</a:t>
            </a:r>
            <a:endParaRPr lang="en-US" altLang="zh-CN" dirty="0"/>
          </a:p>
          <a:p>
            <a:endParaRPr lang="en-US" altLang="zh-CN" dirty="0"/>
          </a:p>
          <a:p>
            <a:r>
              <a:rPr lang="zh-CN" altLang="en-US" dirty="0"/>
              <a:t>这也是 </a:t>
            </a:r>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最终选择它的一些原因吧</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但他也有显著缺陷：</a:t>
            </a:r>
            <a:endParaRPr lang="en-US" altLang="zh-CN" dirty="0"/>
          </a:p>
          <a:p>
            <a:endParaRPr lang="en-US" altLang="zh-CN" dirty="0"/>
          </a:p>
          <a:p>
            <a:r>
              <a:rPr lang="zh-CN" altLang="en-US" dirty="0"/>
              <a:t>位置编码时是通过与 </a:t>
            </a:r>
            <a:r>
              <a:rPr lang="en-US" altLang="zh-CN" dirty="0"/>
              <a:t>Word</a:t>
            </a:r>
            <a:r>
              <a:rPr lang="zh-CN" altLang="en-US" dirty="0"/>
              <a:t> </a:t>
            </a:r>
            <a:r>
              <a:rPr lang="en-US" altLang="zh-CN" dirty="0"/>
              <a:t>embedding</a:t>
            </a:r>
            <a:r>
              <a:rPr lang="zh-CN" altLang="en-US" dirty="0"/>
              <a:t> 相加实现的，这并不适应 </a:t>
            </a:r>
            <a:r>
              <a:rPr lang="en-US" altLang="zh-CN" dirty="0"/>
              <a:t>Attention</a:t>
            </a:r>
            <a:r>
              <a:rPr lang="zh-CN" altLang="en-US" dirty="0"/>
              <a:t> 的内积的计算模式，例如很容易想到相加后再作 </a:t>
            </a:r>
            <a:r>
              <a:rPr lang="en-US" altLang="zh-CN" dirty="0"/>
              <a:t>Attention</a:t>
            </a:r>
            <a:r>
              <a:rPr lang="zh-CN" altLang="en-US" dirty="0"/>
              <a:t> 是会出现很多无意义的项的</a:t>
            </a:r>
            <a:endParaRPr lang="en-US" altLang="zh-CN" dirty="0"/>
          </a:p>
          <a:p>
            <a:endParaRPr lang="en-US" altLang="zh-CN" dirty="0"/>
          </a:p>
          <a:p>
            <a:r>
              <a:rPr lang="zh-CN" altLang="en-US" dirty="0"/>
              <a:t>跟别说在 </a:t>
            </a:r>
            <a:r>
              <a:rPr lang="en-US" altLang="zh-CN" dirty="0"/>
              <a:t>Attention</a:t>
            </a:r>
            <a:r>
              <a:rPr lang="zh-CN" altLang="en-US" dirty="0"/>
              <a:t> 前我们还要首先进行 </a:t>
            </a:r>
            <a:r>
              <a:rPr lang="en-US" altLang="zh-CN" dirty="0"/>
              <a:t>QKV</a:t>
            </a:r>
            <a:r>
              <a:rPr lang="zh-CN" altLang="en-US" dirty="0"/>
              <a:t> 矩阵的投影，投影后很多前面讲到的良好性质也会被破坏，只是这种简单的线性的变换我们可以期望模型能自行学习弥补</a:t>
            </a:r>
            <a:endParaRPr lang="en-US" altLang="zh-CN" dirty="0"/>
          </a:p>
          <a:p>
            <a:endParaRPr lang="en-US" altLang="zh-CN" dirty="0"/>
          </a:p>
          <a:p>
            <a:r>
              <a:rPr lang="zh-CN" altLang="en-US" dirty="0"/>
              <a:t>并且他是不可学习的，不能改变地去自适应模型</a:t>
            </a:r>
            <a:endParaRPr lang="en-US" altLang="zh-CN"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接下来是可学习的位置编码，他也是 </a:t>
            </a:r>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论文中用来对比的另一个位置编码方式</a:t>
            </a:r>
            <a:endParaRPr lang="en-US" altLang="zh-CN" dirty="0"/>
          </a:p>
          <a:p>
            <a:endParaRPr lang="en-US" altLang="zh-CN" dirty="0"/>
          </a:p>
          <a:p>
            <a:r>
              <a:rPr lang="zh-CN" altLang="en-US" dirty="0"/>
              <a:t>其实可学习的位置编码没什么好讲的，他其实就是将整个位置编码设置成可学习的参数，随机初始化并由模型自行学习</a:t>
            </a:r>
            <a:endParaRPr lang="en-US" altLang="zh-CN" dirty="0"/>
          </a:p>
          <a:p>
            <a:endParaRPr lang="en-US" altLang="zh-CN" dirty="0"/>
          </a:p>
          <a:p>
            <a:r>
              <a:rPr lang="zh-CN" altLang="en-US" dirty="0"/>
              <a:t>这里是通过 </a:t>
            </a:r>
            <a:r>
              <a:rPr lang="en-US" altLang="zh-CN" dirty="0"/>
              <a:t>embedding</a:t>
            </a:r>
            <a:r>
              <a:rPr lang="zh-CN" altLang="en-US" dirty="0"/>
              <a:t> 层实现的，理论上直接创建这个形状的矩阵作为参数进行相加是一样的</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他的性质：</a:t>
            </a:r>
            <a:r>
              <a:rPr lang="en-US" altLang="zh-CN" dirty="0"/>
              <a:t>PPT</a:t>
            </a:r>
          </a:p>
          <a:p>
            <a:endParaRPr lang="en-US" altLang="zh-CN" dirty="0"/>
          </a:p>
          <a:p>
            <a:r>
              <a:rPr lang="zh-CN" altLang="en-US" dirty="0"/>
              <a:t>他的问题也显而易见：</a:t>
            </a:r>
            <a:r>
              <a:rPr lang="en-US" altLang="zh-CN" dirty="0"/>
              <a:t>PPT</a:t>
            </a:r>
          </a:p>
          <a:p>
            <a:endParaRPr lang="en-US" altLang="zh-CN" dirty="0"/>
          </a:p>
          <a:p>
            <a:r>
              <a:rPr lang="zh-CN" altLang="en-US" dirty="0"/>
              <a:t>右下角这图是将 </a:t>
            </a:r>
            <a:r>
              <a:rPr lang="en-US" altLang="zh-CN" dirty="0"/>
              <a:t>BERT</a:t>
            </a:r>
            <a:r>
              <a:rPr lang="zh-CN" altLang="en-US" dirty="0"/>
              <a:t> 的可学习位置编码降维到二维可视化的结果，可以看到相邻位置的位置向量是紧挨着的，也有一定的可解释性，</a:t>
            </a:r>
            <a:endParaRPr lang="en-US" altLang="zh-CN" dirty="0"/>
          </a:p>
          <a:p>
            <a:endParaRPr lang="en-US" altLang="zh-CN" dirty="0"/>
          </a:p>
          <a:p>
            <a:r>
              <a:rPr lang="zh-CN" altLang="en-US" dirty="0"/>
              <a:t>但像我们自己模型的可学习 </a:t>
            </a:r>
            <a:r>
              <a:rPr lang="en-US" altLang="zh-CN" dirty="0"/>
              <a:t>PE</a:t>
            </a:r>
            <a:r>
              <a:rPr lang="zh-CN" altLang="en-US" dirty="0"/>
              <a:t> 的可解释性可能就没那么好了，不过通过</a:t>
            </a:r>
            <a:r>
              <a:rPr lang="en-US" altLang="zh-CN" dirty="0"/>
              <a:t>MDS</a:t>
            </a:r>
            <a:r>
              <a:rPr lang="zh-CN" altLang="en-US" dirty="0"/>
              <a:t>降维后依然可以看出位置越相近的挨得也越近。</a:t>
            </a:r>
            <a:endParaRPr lang="en-US" altLang="zh-CN" dirty="0"/>
          </a:p>
          <a:p>
            <a:endParaRPr lang="en-US" altLang="zh-CN" dirty="0"/>
          </a:p>
          <a:p>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文章最后的实验发现它和 </a:t>
            </a:r>
            <a:r>
              <a:rPr lang="en-US" altLang="zh-CN" dirty="0"/>
              <a:t>Sinusoidal</a:t>
            </a:r>
            <a:r>
              <a:rPr lang="zh-CN" altLang="en-US" dirty="0"/>
              <a:t> 结果差不多，放弃他的主要原因就是它没有很好的外推性等，但是他却广泛用于 </a:t>
            </a:r>
            <a:r>
              <a:rPr lang="en-US" altLang="zh-CN" dirty="0"/>
              <a:t>BERT</a:t>
            </a:r>
            <a:r>
              <a:rPr lang="zh-CN" altLang="en-US" dirty="0"/>
              <a:t>、</a:t>
            </a:r>
            <a:r>
              <a:rPr lang="en-US" altLang="zh-CN" dirty="0"/>
              <a:t>GPT</a:t>
            </a:r>
            <a:r>
              <a:rPr lang="zh-CN" altLang="en-US" dirty="0"/>
              <a:t> 等模型中</a:t>
            </a:r>
            <a:endParaRPr lang="en-US" altLang="zh-CN"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接下来是 </a:t>
            </a:r>
            <a:r>
              <a:rPr lang="en-US" altLang="zh-CN" dirty="0" err="1"/>
              <a:t>RoPE</a:t>
            </a:r>
            <a:r>
              <a:rPr lang="zh-CN" altLang="en-US" dirty="0"/>
              <a:t>，也就是旋转位置编码，是由</a:t>
            </a:r>
            <a:r>
              <a:rPr lang="zh-CN" altLang="en-US" b="0" i="0" dirty="0">
                <a:solidFill>
                  <a:srgbClr val="666666"/>
                </a:solidFill>
                <a:effectLst/>
                <a:highlight>
                  <a:srgbClr val="F3EDDC"/>
                </a:highlight>
                <a:latin typeface="Georgia" panose="02040502050405020303" pitchFamily="18" charset="0"/>
              </a:rPr>
              <a:t>苏剑林提出的一种位置编码方式</a:t>
            </a:r>
            <a:endParaRPr lang="en-US" altLang="zh-CN" dirty="0"/>
          </a:p>
          <a:p>
            <a:endParaRPr lang="en-US" altLang="zh-CN" dirty="0"/>
          </a:p>
          <a:p>
            <a:r>
              <a:rPr lang="zh-CN" altLang="en-US" dirty="0"/>
              <a:t>他的直觉是将相对位置，复数乘法联系起来，或者说是和向量旋转联系起来</a:t>
            </a:r>
            <a:endParaRPr lang="en-US" altLang="zh-CN" dirty="0"/>
          </a:p>
          <a:p>
            <a:endParaRPr lang="en-US" altLang="zh-CN" dirty="0"/>
          </a:p>
          <a:p>
            <a:r>
              <a:rPr lang="zh-CN" altLang="en-US" dirty="0"/>
              <a:t>因为将两个固定的向量按一定补偿以绝对距离进行旋转后，他们的相对距离决定了他们的夹角。</a:t>
            </a:r>
            <a:endParaRPr lang="en-US" altLang="zh-CN" dirty="0"/>
          </a:p>
          <a:p>
            <a:endParaRPr lang="en-US" altLang="zh-CN" dirty="0"/>
          </a:p>
          <a:p>
            <a:r>
              <a:rPr lang="zh-CN" altLang="en-US" dirty="0"/>
              <a:t>对两个 </a:t>
            </a:r>
            <a:r>
              <a:rPr lang="en-US" altLang="zh-CN" dirty="0"/>
              <a:t>Token</a:t>
            </a:r>
            <a:r>
              <a:rPr lang="zh-CN" altLang="en-US" dirty="0"/>
              <a:t> 在序列中进行平移，他们的相对位置即旋转后的夹角不会变，这也意味着他们的内积不变，也就是在 </a:t>
            </a:r>
            <a:r>
              <a:rPr lang="en-US" altLang="zh-CN" dirty="0"/>
              <a:t>MHA</a:t>
            </a:r>
            <a:r>
              <a:rPr lang="zh-CN" altLang="en-US" dirty="0"/>
              <a:t> 中的 </a:t>
            </a:r>
            <a:r>
              <a:rPr lang="en-US" altLang="zh-CN" dirty="0"/>
              <a:t>attention</a:t>
            </a:r>
            <a:r>
              <a:rPr lang="zh-CN" altLang="en-US" dirty="0"/>
              <a:t> 不变。</a:t>
            </a:r>
            <a:endParaRPr lang="en-US" altLang="zh-CN" dirty="0"/>
          </a:p>
          <a:p>
            <a:endParaRPr lang="en-US" altLang="zh-CN" dirty="0"/>
          </a:p>
          <a:p>
            <a:r>
              <a:rPr lang="zh-CN" altLang="en-US" dirty="0"/>
              <a:t>如果再加上这直接作用于 </a:t>
            </a:r>
            <a:r>
              <a:rPr lang="en-US" altLang="zh-CN" dirty="0"/>
              <a:t>Attention</a:t>
            </a:r>
            <a:r>
              <a:rPr lang="zh-CN" altLang="en-US" dirty="0"/>
              <a:t> 前的 </a:t>
            </a:r>
            <a:r>
              <a:rPr lang="en-US" altLang="zh-CN" dirty="0"/>
              <a:t>QK</a:t>
            </a:r>
            <a:r>
              <a:rPr lang="zh-CN" altLang="en-US" dirty="0"/>
              <a:t> 而不受其它操作影响，这意味着可以直接帮助模型准确地学习到相对位置信息。</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 </a:t>
            </a:r>
            <a:r>
              <a:rPr lang="en-US" altLang="zh-CN" dirty="0" err="1"/>
              <a:t>RoPE</a:t>
            </a:r>
            <a:r>
              <a:rPr lang="zh-CN" altLang="en-US" dirty="0"/>
              <a:t> 对 </a:t>
            </a:r>
            <a:r>
              <a:rPr lang="en-US" altLang="zh-CN" dirty="0"/>
              <a:t>t</a:t>
            </a:r>
            <a:r>
              <a:rPr lang="zh-CN" altLang="en-US" dirty="0"/>
              <a:t> 位置的 </a:t>
            </a:r>
            <a:r>
              <a:rPr lang="en-US" altLang="zh-CN" dirty="0"/>
              <a:t>Token</a:t>
            </a:r>
            <a:r>
              <a:rPr lang="zh-CN" altLang="en-US" dirty="0"/>
              <a:t> 的 </a:t>
            </a:r>
            <a:r>
              <a:rPr lang="en-US" altLang="zh-CN" dirty="0"/>
              <a:t>embedding</a:t>
            </a:r>
            <a:r>
              <a:rPr lang="zh-CN" altLang="en-US" dirty="0"/>
              <a:t> 的编码，他是一个在每两个相邻隐藏维度构成的子空间内进行旋转的旋转矩阵。</a:t>
            </a:r>
            <a:endParaRPr lang="en-US" altLang="zh-CN" dirty="0"/>
          </a:p>
          <a:p>
            <a:endParaRPr lang="en-US" altLang="zh-CN" dirty="0"/>
          </a:p>
          <a:p>
            <a:r>
              <a:rPr lang="zh-CN" altLang="en-US" dirty="0"/>
              <a:t>用它对 </a:t>
            </a:r>
            <a:r>
              <a:rPr lang="en-US" altLang="zh-CN" dirty="0"/>
              <a:t>Q-K</a:t>
            </a:r>
            <a:r>
              <a:rPr lang="zh-CN" altLang="en-US" dirty="0"/>
              <a:t> 投影后的 </a:t>
            </a:r>
            <a:r>
              <a:rPr lang="en-US" altLang="zh-CN" dirty="0"/>
              <a:t>QK</a:t>
            </a:r>
            <a:r>
              <a:rPr lang="zh-CN" altLang="en-US" dirty="0"/>
              <a:t>相邻编码只需要直接相乘即可</a:t>
            </a:r>
            <a:endParaRPr lang="en-US" altLang="zh-CN"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kern="100">
              <a:latin typeface="LM Roman 10" panose="00000500000000000000" pitchFamily="50" charset="0"/>
              <a:ea typeface="方正书宋_GBK" panose="02000000000000000000" pitchFamily="65"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FBD017-4D27-4FA2-8E4D-5360F1CE40B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稍微变形一下可以写成这样，和 </a:t>
            </a:r>
            <a:r>
              <a:rPr lang="en-US" altLang="zh-CN" dirty="0"/>
              <a:t>Sinusoidal</a:t>
            </a:r>
            <a:r>
              <a:rPr lang="zh-CN" altLang="en-US" dirty="0"/>
              <a:t> </a:t>
            </a:r>
            <a:r>
              <a:rPr lang="en-US" altLang="zh-CN" dirty="0"/>
              <a:t>PE</a:t>
            </a:r>
            <a:r>
              <a:rPr lang="zh-CN" altLang="en-US" dirty="0"/>
              <a:t> 很像，也意味着可以采用和 </a:t>
            </a:r>
            <a:r>
              <a:rPr lang="en-US" altLang="zh-CN" dirty="0"/>
              <a:t>Sinusoidal</a:t>
            </a:r>
            <a:r>
              <a:rPr lang="zh-CN" altLang="en-US" dirty="0"/>
              <a:t> 一样的方式实现，即预先生成这两组向量然后在 </a:t>
            </a:r>
            <a:r>
              <a:rPr lang="en-US" altLang="zh-CN" dirty="0"/>
              <a:t>Attention</a:t>
            </a:r>
            <a:r>
              <a:rPr lang="zh-CN" altLang="en-US" dirty="0"/>
              <a:t> 前乘到 </a:t>
            </a:r>
            <a:r>
              <a:rPr lang="en-US" altLang="zh-CN" dirty="0"/>
              <a:t>QK</a:t>
            </a:r>
            <a:r>
              <a:rPr lang="zh-CN" altLang="en-US" dirty="0"/>
              <a:t> 向量上即可</a:t>
            </a:r>
            <a:endParaRPr lang="en-US" altLang="zh-CN" dirty="0"/>
          </a:p>
          <a:p>
            <a:endParaRPr lang="en-US" altLang="zh-CN" dirty="0"/>
          </a:p>
          <a:p>
            <a:r>
              <a:rPr lang="zh-CN" altLang="en-US" dirty="0"/>
              <a:t>这也是为什么作者称其为具有绝对位置编码形式的相对位置编码</a:t>
            </a:r>
            <a:endParaRPr lang="en-US" altLang="zh-CN"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它同样有很多很好的性质：前面也提到了一些，</a:t>
            </a:r>
            <a:r>
              <a:rPr lang="en-US" altLang="zh-CN" dirty="0"/>
              <a:t>PPT</a:t>
            </a:r>
          </a:p>
          <a:p>
            <a:endParaRPr lang="en-US" altLang="zh-CN" dirty="0"/>
          </a:p>
          <a:p>
            <a:r>
              <a:rPr lang="zh-CN" altLang="en-US" dirty="0"/>
              <a:t>像 </a:t>
            </a:r>
            <a:r>
              <a:rPr lang="en-US" altLang="zh-CN" dirty="0" err="1"/>
              <a:t>LLaMA</a:t>
            </a:r>
            <a:r>
              <a:rPr lang="zh-CN" altLang="en-US" dirty="0"/>
              <a:t> 一类的模型就是考虑到这些优秀性质，使用的 </a:t>
            </a:r>
            <a:r>
              <a:rPr lang="en-US" altLang="zh-CN" dirty="0" err="1"/>
              <a:t>RoPR</a:t>
            </a:r>
            <a:r>
              <a:rPr lang="zh-CN" altLang="en-US" dirty="0"/>
              <a:t> 作为位置编码</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当然还有很多其他的 </a:t>
            </a:r>
            <a:r>
              <a:rPr lang="en-US" altLang="zh-CN" dirty="0"/>
              <a:t>PE</a:t>
            </a:r>
          </a:p>
          <a:p>
            <a:endParaRPr lang="en-US" altLang="zh-CN" dirty="0"/>
          </a:p>
          <a:p>
            <a:r>
              <a:rPr lang="zh-CN" altLang="en-US" dirty="0"/>
              <a:t>例如相对位置编码，这是一个大类，其中典型的就是 </a:t>
            </a:r>
            <a:r>
              <a:rPr lang="en-US" altLang="zh-CN" dirty="0"/>
              <a:t>T5</a:t>
            </a:r>
            <a:r>
              <a:rPr lang="zh-CN" altLang="en-US" dirty="0"/>
              <a:t> 这样的，设置一组由相对位置索引的可学习的向量，在计算 </a:t>
            </a:r>
            <a:r>
              <a:rPr lang="en-US" altLang="zh-CN" dirty="0"/>
              <a:t>Attention</a:t>
            </a:r>
            <a:r>
              <a:rPr lang="zh-CN" altLang="en-US" dirty="0"/>
              <a:t> 时加到内积矩阵上实现相对位置的编码</a:t>
            </a:r>
            <a:endParaRPr lang="en-US" altLang="zh-CN" dirty="0"/>
          </a:p>
          <a:p>
            <a:endParaRPr lang="en-US" altLang="zh-CN" dirty="0"/>
          </a:p>
          <a:p>
            <a:r>
              <a:rPr lang="zh-CN" altLang="en-US" dirty="0"/>
              <a:t>或者例如 </a:t>
            </a:r>
            <a:r>
              <a:rPr lang="en-US" altLang="zh-CN" dirty="0" err="1"/>
              <a:t>ALiBi</a:t>
            </a:r>
            <a:r>
              <a:rPr lang="zh-CN" altLang="en-US" dirty="0"/>
              <a:t> 这种作用在 </a:t>
            </a:r>
            <a:r>
              <a:rPr lang="en-US" altLang="zh-CN" dirty="0"/>
              <a:t>Attention</a:t>
            </a:r>
            <a:r>
              <a:rPr lang="zh-CN" altLang="en-US" dirty="0"/>
              <a:t> 内积矩阵上的绝对形式的编码，他通过预设只与相对距离有关的线性惩罚偏置来使得模型学习到位置信息，他的复杂度也很低，并且具有极强的外推性</a:t>
            </a:r>
            <a:endParaRPr lang="en-US" altLang="zh-CN" dirty="0"/>
          </a:p>
          <a:p>
            <a:endParaRPr lang="en-US" altLang="zh-CN" dirty="0"/>
          </a:p>
          <a:p>
            <a:r>
              <a:rPr lang="zh-CN" altLang="en-US" dirty="0"/>
              <a:t>由于时间关系我们没有详细研究并进行实验</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这是模型配置和训练配置</a:t>
            </a:r>
            <a:endParaRPr lang="en-US" altLang="zh-CN" dirty="0"/>
          </a:p>
          <a:p>
            <a:endParaRPr lang="en-US" altLang="zh-CN" dirty="0"/>
          </a:p>
          <a:p>
            <a:r>
              <a:rPr lang="zh-CN" altLang="en-US" dirty="0"/>
              <a:t>我们对每种位置编码的模型进行三次训练并取稳定结果进行对比</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这是训练结果</a:t>
            </a:r>
            <a:endParaRPr lang="en-US" altLang="zh-CN" dirty="0"/>
          </a:p>
          <a:p>
            <a:endParaRPr lang="en-US" altLang="zh-CN" dirty="0"/>
          </a:p>
          <a:p>
            <a:r>
              <a:rPr lang="en-US" altLang="zh-CN" dirty="0" err="1"/>
              <a:t>RoPE</a:t>
            </a:r>
            <a:r>
              <a:rPr lang="en-US" altLang="zh-CN" dirty="0"/>
              <a:t> &gt; Learnable &gt; Sinusoidal</a:t>
            </a:r>
            <a:r>
              <a:rPr lang="zh-CN" altLang="en-US" dirty="0"/>
              <a:t>，且有较大差异，</a:t>
            </a:r>
            <a:endParaRPr lang="en-US" altLang="zh-CN" dirty="0"/>
          </a:p>
          <a:p>
            <a:endParaRPr lang="en-US" altLang="zh-CN" dirty="0"/>
          </a:p>
          <a:p>
            <a:r>
              <a:rPr lang="en-US" altLang="zh-CN" dirty="0"/>
              <a:t>SPE</a:t>
            </a:r>
            <a:r>
              <a:rPr lang="zh-CN" altLang="en-US" dirty="0"/>
              <a:t> 和 </a:t>
            </a:r>
            <a:r>
              <a:rPr lang="en-US" altLang="zh-CN" dirty="0"/>
              <a:t>LPE</a:t>
            </a:r>
            <a:r>
              <a:rPr lang="zh-CN" altLang="en-US" dirty="0"/>
              <a:t> 的 </a:t>
            </a:r>
            <a:r>
              <a:rPr lang="en-US" altLang="zh-CN" dirty="0"/>
              <a:t>BLEU</a:t>
            </a:r>
            <a:r>
              <a:rPr lang="zh-CN" altLang="en-US" dirty="0"/>
              <a:t> 的水平正常，和文章中的指标相近，并且根据后面的翻译结果模型是可以区分位置关系的，</a:t>
            </a:r>
            <a:r>
              <a:rPr lang="en-US" altLang="zh-CN" dirty="0"/>
              <a:t>Transformer</a:t>
            </a:r>
            <a:r>
              <a:rPr lang="zh-CN" altLang="en-US" dirty="0"/>
              <a:t> 本身的实现通过将整个替换为 </a:t>
            </a:r>
            <a:r>
              <a:rPr lang="en-US" altLang="zh-CN" dirty="0" err="1"/>
              <a:t>torch.nn.Transformer</a:t>
            </a:r>
            <a:r>
              <a:rPr lang="zh-CN" altLang="en-US" dirty="0"/>
              <a:t> 结果也基本一致，所以模型和位置编码的实现没有问题。</a:t>
            </a:r>
            <a:endParaRPr lang="en-US" altLang="zh-CN" dirty="0"/>
          </a:p>
          <a:p>
            <a:endParaRPr lang="en-US" altLang="zh-CN" dirty="0"/>
          </a:p>
          <a:p>
            <a:r>
              <a:rPr lang="zh-CN" altLang="en-US" dirty="0"/>
              <a:t>但根据 </a:t>
            </a:r>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和 </a:t>
            </a:r>
            <a:r>
              <a:rPr lang="en-US" altLang="zh-CN" dirty="0" err="1"/>
              <a:t>RoPE</a:t>
            </a:r>
            <a:r>
              <a:rPr lang="zh-CN" altLang="en-US" dirty="0"/>
              <a:t> 的文章，这三种编码的效果应该比较相近才对，</a:t>
            </a:r>
            <a:endParaRPr lang="en-US" altLang="zh-CN" dirty="0"/>
          </a:p>
          <a:p>
            <a:endParaRPr lang="en-US" altLang="zh-CN" dirty="0"/>
          </a:p>
          <a:p>
            <a:r>
              <a:rPr lang="zh-CN" altLang="en-US" dirty="0"/>
              <a:t>我们初步怀疑可能是 </a:t>
            </a:r>
            <a:r>
              <a:rPr lang="en-US" altLang="zh-CN" dirty="0"/>
              <a:t>LR</a:t>
            </a:r>
            <a:r>
              <a:rPr lang="zh-CN" altLang="en-US" dirty="0"/>
              <a:t> </a:t>
            </a:r>
            <a:r>
              <a:rPr lang="en-US" altLang="zh-CN" dirty="0"/>
              <a:t>schedule</a:t>
            </a:r>
            <a:r>
              <a:rPr lang="zh-CN" altLang="en-US" dirty="0"/>
              <a:t> 的设置与原文不同的问题导致的，但我们调整 </a:t>
            </a:r>
            <a:r>
              <a:rPr lang="en-US" altLang="zh-CN" dirty="0"/>
              <a:t>LR</a:t>
            </a:r>
            <a:r>
              <a:rPr lang="zh-CN" altLang="en-US" dirty="0"/>
              <a:t> 和 </a:t>
            </a:r>
            <a:r>
              <a:rPr lang="en-US" altLang="zh-CN" dirty="0"/>
              <a:t>scheduler</a:t>
            </a:r>
            <a:r>
              <a:rPr lang="zh-CN" altLang="en-US" dirty="0"/>
              <a:t> 并将 </a:t>
            </a:r>
            <a:r>
              <a:rPr lang="en-US" altLang="zh-CN" dirty="0"/>
              <a:t>schedule</a:t>
            </a:r>
            <a:r>
              <a:rPr lang="zh-CN" altLang="en-US" dirty="0"/>
              <a:t> 的模式调成按 </a:t>
            </a:r>
            <a:r>
              <a:rPr lang="en-US" altLang="zh-CN" dirty="0"/>
              <a:t>iteration</a:t>
            </a:r>
            <a:r>
              <a:rPr lang="zh-CN" altLang="en-US" dirty="0"/>
              <a:t> 步进即和原文一样的方式后，效果并没有改进还有一些有所下降，</a:t>
            </a:r>
            <a:endParaRPr lang="en-US" altLang="zh-CN" dirty="0"/>
          </a:p>
          <a:p>
            <a:endParaRPr lang="en-US" altLang="zh-CN" dirty="0"/>
          </a:p>
          <a:p>
            <a:r>
              <a:rPr lang="zh-CN" altLang="en-US" dirty="0"/>
              <a:t>所以目前的猜测是训练不充分或数据集差异等原因导致的</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下面是实际翻译效果测试</a:t>
            </a:r>
            <a:endParaRPr lang="en-US" altLang="zh-CN" dirty="0"/>
          </a:p>
          <a:p>
            <a:endParaRPr lang="en-US" altLang="zh-CN" dirty="0"/>
          </a:p>
          <a:p>
            <a:r>
              <a:rPr lang="zh-CN" altLang="en-US" dirty="0"/>
              <a:t>我们实现了 </a:t>
            </a:r>
            <a:r>
              <a:rPr lang="en-US" altLang="zh-CN" dirty="0" err="1"/>
              <a:t>greedu</a:t>
            </a:r>
            <a:r>
              <a:rPr lang="zh-CN" altLang="en-US" dirty="0"/>
              <a:t> </a:t>
            </a:r>
            <a:r>
              <a:rPr lang="en-US" altLang="zh-CN" dirty="0"/>
              <a:t>search</a:t>
            </a:r>
            <a:r>
              <a:rPr lang="zh-CN" altLang="en-US" dirty="0"/>
              <a:t> 和 </a:t>
            </a:r>
            <a:r>
              <a:rPr lang="en-US" altLang="zh-CN" dirty="0"/>
              <a:t>top5</a:t>
            </a:r>
            <a:r>
              <a:rPr lang="zh-CN" altLang="en-US" dirty="0"/>
              <a:t> </a:t>
            </a:r>
            <a:r>
              <a:rPr lang="en-US" altLang="zh-CN" dirty="0"/>
              <a:t>beam</a:t>
            </a:r>
            <a:r>
              <a:rPr lang="zh-CN" altLang="en-US" dirty="0"/>
              <a:t> </a:t>
            </a:r>
            <a:r>
              <a:rPr lang="en-US" altLang="zh-CN" dirty="0"/>
              <a:t>search</a:t>
            </a:r>
            <a:r>
              <a:rPr lang="zh-CN" altLang="en-US" dirty="0"/>
              <a:t> 的推理方式，但 </a:t>
            </a:r>
            <a:r>
              <a:rPr lang="en-US" altLang="zh-CN" dirty="0"/>
              <a:t>beam</a:t>
            </a:r>
            <a:r>
              <a:rPr lang="zh-CN" altLang="en-US" dirty="0"/>
              <a:t> </a:t>
            </a:r>
            <a:r>
              <a:rPr lang="en-US" altLang="zh-CN" dirty="0"/>
              <a:t>search</a:t>
            </a:r>
            <a:r>
              <a:rPr lang="zh-CN" altLang="en-US" dirty="0"/>
              <a:t> 只是用了 </a:t>
            </a:r>
            <a:r>
              <a:rPr lang="en-US" altLang="zh-CN" dirty="0" err="1"/>
              <a:t>softmax</a:t>
            </a:r>
            <a:r>
              <a:rPr lang="zh-CN" altLang="en-US" dirty="0"/>
              <a:t> 值作为分数的简陋实现，应该是可以改进实现更好的效果的。前面 </a:t>
            </a:r>
            <a:r>
              <a:rPr lang="en-US" altLang="zh-CN" dirty="0"/>
              <a:t>test</a:t>
            </a:r>
            <a:r>
              <a:rPr lang="zh-CN" altLang="en-US" dirty="0"/>
              <a:t> 的 </a:t>
            </a:r>
            <a:r>
              <a:rPr lang="en-US" altLang="zh-CN" dirty="0"/>
              <a:t>BLEU</a:t>
            </a:r>
            <a:r>
              <a:rPr lang="zh-CN" altLang="en-US" dirty="0"/>
              <a:t> 测试考虑时间消耗，我们是基于 </a:t>
            </a:r>
            <a:r>
              <a:rPr lang="en-US" altLang="zh-CN" dirty="0"/>
              <a:t>greedy</a:t>
            </a:r>
            <a:r>
              <a:rPr lang="zh-CN" altLang="en-US" dirty="0"/>
              <a:t> </a:t>
            </a:r>
            <a:r>
              <a:rPr lang="en-US" altLang="zh-CN" dirty="0"/>
              <a:t>search</a:t>
            </a:r>
            <a:r>
              <a:rPr lang="zh-CN" altLang="en-US" dirty="0"/>
              <a:t> 的结果的，可能改成 </a:t>
            </a:r>
            <a:r>
              <a:rPr lang="en-US" altLang="zh-CN" dirty="0"/>
              <a:t>beam</a:t>
            </a:r>
            <a:r>
              <a:rPr lang="zh-CN" altLang="en-US" dirty="0"/>
              <a:t> </a:t>
            </a:r>
            <a:r>
              <a:rPr lang="en-US" altLang="zh-CN" dirty="0"/>
              <a:t>search</a:t>
            </a:r>
            <a:r>
              <a:rPr lang="zh-CN" altLang="en-US" dirty="0"/>
              <a:t> 效果会不同但时间消耗会增加。</a:t>
            </a:r>
            <a:endParaRPr lang="en-US" altLang="zh-CN" dirty="0"/>
          </a:p>
          <a:p>
            <a:endParaRPr lang="en-US" altLang="zh-CN" dirty="0"/>
          </a:p>
          <a:p>
            <a:r>
              <a:rPr lang="zh-CN" altLang="en-US" dirty="0"/>
              <a:t>可以看到 </a:t>
            </a:r>
            <a:r>
              <a:rPr lang="en-US" altLang="zh-CN" dirty="0"/>
              <a:t>Sinusoidal</a:t>
            </a:r>
            <a:r>
              <a:rPr lang="zh-CN" altLang="en-US" dirty="0"/>
              <a:t> </a:t>
            </a:r>
            <a:r>
              <a:rPr lang="en-US" altLang="zh-CN" dirty="0"/>
              <a:t>PE</a:t>
            </a:r>
            <a:r>
              <a:rPr lang="zh-CN" altLang="en-US" dirty="0"/>
              <a:t> 的模型并没有能很好地翻译出语义信息，句子大意并没有翻译出来，只是一些局部的短语有正确翻译</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learnable</a:t>
            </a:r>
            <a:r>
              <a:rPr lang="zh-CN" altLang="en-US" dirty="0"/>
              <a:t> 的效果也类似，符合前面的结果</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 </a:t>
            </a:r>
            <a:r>
              <a:rPr lang="en-US" altLang="zh-CN" dirty="0"/>
              <a:t>rope</a:t>
            </a:r>
            <a:r>
              <a:rPr lang="zh-CN" altLang="en-US" dirty="0"/>
              <a:t> 非常准确地翻译出了整个句子的整体语义，</a:t>
            </a:r>
            <a:r>
              <a:rPr lang="en-US" altLang="zh-CN" dirty="0"/>
              <a:t>beam</a:t>
            </a:r>
            <a:r>
              <a:rPr lang="zh-CN" altLang="en-US" dirty="0"/>
              <a:t> </a:t>
            </a:r>
            <a:r>
              <a:rPr lang="en-US" altLang="zh-CN" dirty="0"/>
              <a:t>search</a:t>
            </a:r>
            <a:r>
              <a:rPr lang="zh-CN" altLang="en-US" dirty="0"/>
              <a:t> 给到的几个翻译中也只是一些同义词同义短语的替换，效果非常好，说明模型是学习到了深层语义信息的</a:t>
            </a:r>
            <a:endParaRPr lang="en-US" altLang="zh-CN" dirty="0"/>
          </a:p>
          <a:p>
            <a:endParaRPr lang="en-US" altLang="zh-CN" dirty="0"/>
          </a:p>
          <a:p>
            <a:r>
              <a:rPr lang="zh-CN" altLang="en-US" dirty="0"/>
              <a:t>我们也可以通过可视化各层的 </a:t>
            </a:r>
            <a:r>
              <a:rPr lang="en-US" altLang="zh-CN" dirty="0"/>
              <a:t>Attention</a:t>
            </a:r>
            <a:r>
              <a:rPr lang="zh-CN" altLang="en-US" dirty="0"/>
              <a:t> 矩阵来解释这些现象</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我们通过也 </a:t>
            </a:r>
            <a:r>
              <a:rPr lang="en-US" altLang="zh-CN" dirty="0" err="1"/>
              <a:t>Pytorch</a:t>
            </a:r>
            <a:r>
              <a:rPr lang="zh-CN" altLang="en-US" dirty="0"/>
              <a:t> 的 </a:t>
            </a:r>
            <a:r>
              <a:rPr lang="en-US" altLang="zh-CN" dirty="0"/>
              <a:t>Hook</a:t>
            </a:r>
            <a:r>
              <a:rPr lang="zh-CN" altLang="en-US" dirty="0"/>
              <a:t> 可视化了三个位置编码下的模型的 </a:t>
            </a:r>
            <a:r>
              <a:rPr lang="en-US" altLang="zh-CN" dirty="0"/>
              <a:t>Attention</a:t>
            </a:r>
            <a:r>
              <a:rPr lang="zh-CN" altLang="en-US" dirty="0"/>
              <a:t> </a:t>
            </a:r>
            <a:r>
              <a:rPr lang="en-US" altLang="zh-CN" dirty="0"/>
              <a:t>Map</a:t>
            </a:r>
            <a:r>
              <a:rPr lang="zh-CN" altLang="en-US" dirty="0"/>
              <a:t>，测试输入的 </a:t>
            </a:r>
            <a:r>
              <a:rPr lang="en-US" altLang="zh-CN" dirty="0"/>
              <a:t>source</a:t>
            </a:r>
            <a:r>
              <a:rPr lang="zh-CN" altLang="en-US" dirty="0"/>
              <a:t> 依然是前面那句法语句子，</a:t>
            </a:r>
            <a:r>
              <a:rPr lang="en-US" altLang="zh-CN" dirty="0"/>
              <a:t>target</a:t>
            </a:r>
            <a:r>
              <a:rPr lang="zh-CN" altLang="en-US" dirty="0"/>
              <a:t> 是 </a:t>
            </a:r>
            <a:r>
              <a:rPr lang="en-US" altLang="zh-CN" dirty="0"/>
              <a:t>ground</a:t>
            </a:r>
            <a:r>
              <a:rPr lang="zh-CN" altLang="en-US" dirty="0"/>
              <a:t> </a:t>
            </a:r>
            <a:r>
              <a:rPr lang="en-US" altLang="zh-CN" dirty="0"/>
              <a:t>truth</a:t>
            </a:r>
            <a:r>
              <a:rPr lang="zh-CN" altLang="en-US" dirty="0"/>
              <a:t> 的除去结尾的部分</a:t>
            </a:r>
            <a:endParaRPr lang="en-US" altLang="zh-CN" dirty="0"/>
          </a:p>
          <a:p>
            <a:endParaRPr lang="en-US" altLang="zh-CN" dirty="0"/>
          </a:p>
          <a:p>
            <a:r>
              <a:rPr lang="zh-CN" altLang="en-US" dirty="0"/>
              <a:t>从左到右是层数，共六层 </a:t>
            </a:r>
            <a:r>
              <a:rPr lang="en-US" altLang="zh-CN" dirty="0"/>
              <a:t>Encoder</a:t>
            </a:r>
            <a:r>
              <a:rPr lang="zh-CN" altLang="en-US" dirty="0"/>
              <a:t> 和 </a:t>
            </a:r>
            <a:r>
              <a:rPr lang="en-US" altLang="zh-CN" dirty="0"/>
              <a:t>Decoder</a:t>
            </a:r>
          </a:p>
          <a:p>
            <a:r>
              <a:rPr lang="zh-CN" altLang="en-US" dirty="0"/>
              <a:t>第一行是 </a:t>
            </a:r>
            <a:r>
              <a:rPr lang="en-US" altLang="zh-CN" dirty="0"/>
              <a:t>Encoder</a:t>
            </a:r>
            <a:r>
              <a:rPr lang="zh-CN" altLang="en-US" dirty="0"/>
              <a:t> 的 </a:t>
            </a:r>
            <a:r>
              <a:rPr lang="en-US" altLang="zh-CN" dirty="0"/>
              <a:t>Self-Attention</a:t>
            </a:r>
          </a:p>
          <a:p>
            <a:r>
              <a:rPr lang="zh-CN" altLang="en-US" dirty="0"/>
              <a:t>第二行是 </a:t>
            </a:r>
            <a:r>
              <a:rPr lang="en-US" altLang="zh-CN" dirty="0"/>
              <a:t>Decoder</a:t>
            </a:r>
            <a:r>
              <a:rPr lang="zh-CN" altLang="en-US" dirty="0"/>
              <a:t> 的 </a:t>
            </a:r>
            <a:r>
              <a:rPr lang="en-US" altLang="zh-CN" dirty="0"/>
              <a:t>Masked</a:t>
            </a:r>
            <a:r>
              <a:rPr lang="zh-CN" altLang="en-US" dirty="0"/>
              <a:t> </a:t>
            </a:r>
            <a:r>
              <a:rPr lang="en-US" altLang="zh-CN" dirty="0"/>
              <a:t>Self-Attention</a:t>
            </a:r>
            <a:r>
              <a:rPr lang="zh-CN" altLang="en-US" dirty="0"/>
              <a:t>，可以看到右上角都是黑的，也就是说每个 </a:t>
            </a:r>
            <a:r>
              <a:rPr lang="en-US" altLang="zh-CN" dirty="0"/>
              <a:t>query</a:t>
            </a:r>
            <a:r>
              <a:rPr lang="zh-CN" altLang="en-US" dirty="0"/>
              <a:t> 只关注它以前的信息</a:t>
            </a:r>
            <a:endParaRPr lang="en-US" altLang="zh-CN" dirty="0"/>
          </a:p>
          <a:p>
            <a:r>
              <a:rPr lang="zh-CN" altLang="en-US" dirty="0"/>
              <a:t>第三行是 </a:t>
            </a:r>
            <a:r>
              <a:rPr lang="en-US" altLang="zh-CN" dirty="0"/>
              <a:t>Decoder</a:t>
            </a:r>
            <a:r>
              <a:rPr lang="zh-CN" altLang="en-US" dirty="0"/>
              <a:t> 与 </a:t>
            </a:r>
            <a:r>
              <a:rPr lang="en-US" altLang="zh-CN" dirty="0"/>
              <a:t>Memory</a:t>
            </a:r>
            <a:r>
              <a:rPr lang="zh-CN" altLang="en-US" dirty="0"/>
              <a:t> 的 </a:t>
            </a:r>
            <a:r>
              <a:rPr lang="en-US" altLang="zh-CN" dirty="0"/>
              <a:t>Cross-Attention</a:t>
            </a:r>
          </a:p>
          <a:p>
            <a:endParaRPr lang="en-US" altLang="zh-CN" dirty="0"/>
          </a:p>
          <a:p>
            <a:r>
              <a:rPr lang="zh-CN" altLang="en-US" dirty="0"/>
              <a:t>当然每个 </a:t>
            </a:r>
            <a:r>
              <a:rPr lang="en-US" altLang="zh-CN" dirty="0"/>
              <a:t>Attn</a:t>
            </a:r>
            <a:r>
              <a:rPr lang="zh-CN" altLang="en-US" dirty="0"/>
              <a:t> </a:t>
            </a:r>
            <a:r>
              <a:rPr lang="en-US" altLang="zh-CN" dirty="0"/>
              <a:t>Map</a:t>
            </a:r>
            <a:r>
              <a:rPr lang="zh-CN" altLang="en-US" dirty="0"/>
              <a:t> 我们是对所有 </a:t>
            </a:r>
            <a:r>
              <a:rPr lang="en-US" altLang="zh-CN" dirty="0"/>
              <a:t>heads</a:t>
            </a:r>
            <a:r>
              <a:rPr lang="zh-CN" altLang="en-US" dirty="0"/>
              <a:t> 取了均值，不然太多了画不下</a:t>
            </a:r>
            <a:endParaRPr lang="en-US" altLang="zh-CN" dirty="0"/>
          </a:p>
          <a:p>
            <a:endParaRPr lang="en-US" altLang="zh-CN" dirty="0"/>
          </a:p>
          <a:p>
            <a:r>
              <a:rPr lang="en-US" altLang="zh-CN" dirty="0"/>
              <a:t>Sinusoidal</a:t>
            </a:r>
            <a:r>
              <a:rPr lang="zh-CN" altLang="en-US" dirty="0"/>
              <a:t>：</a:t>
            </a:r>
            <a:endParaRPr lang="en-US" altLang="zh-CN" dirty="0"/>
          </a:p>
          <a:p>
            <a:endParaRPr lang="en-US" altLang="zh-CN" dirty="0"/>
          </a:p>
          <a:p>
            <a:r>
              <a:rPr lang="zh-CN" altLang="en-US" dirty="0"/>
              <a:t>可以发现 </a:t>
            </a:r>
            <a:r>
              <a:rPr lang="en-US" altLang="zh-CN" dirty="0"/>
              <a:t>Sinusoidal</a:t>
            </a:r>
            <a:r>
              <a:rPr lang="zh-CN" altLang="en-US" dirty="0"/>
              <a:t> </a:t>
            </a:r>
            <a:r>
              <a:rPr lang="en-US" altLang="zh-CN" dirty="0"/>
              <a:t>PE</a:t>
            </a:r>
            <a:r>
              <a:rPr lang="zh-CN" altLang="en-US" dirty="0"/>
              <a:t> 的 </a:t>
            </a:r>
            <a:r>
              <a:rPr lang="en-US" altLang="zh-CN" dirty="0"/>
              <a:t>Encoder</a:t>
            </a:r>
            <a:r>
              <a:rPr lang="zh-CN" altLang="en-US" dirty="0"/>
              <a:t> 和 </a:t>
            </a:r>
            <a:r>
              <a:rPr lang="en-US" altLang="zh-CN" dirty="0"/>
              <a:t>Decoder</a:t>
            </a:r>
            <a:r>
              <a:rPr lang="zh-CN" altLang="en-US" dirty="0"/>
              <a:t> 的 </a:t>
            </a:r>
            <a:r>
              <a:rPr lang="en-US" altLang="zh-CN" dirty="0"/>
              <a:t>Self</a:t>
            </a:r>
            <a:r>
              <a:rPr lang="zh-CN" altLang="en-US" dirty="0"/>
              <a:t> </a:t>
            </a:r>
            <a:r>
              <a:rPr lang="en-US" altLang="zh-CN" dirty="0"/>
              <a:t>Attention</a:t>
            </a:r>
            <a:r>
              <a:rPr lang="zh-CN" altLang="en-US" dirty="0"/>
              <a:t> 主要集中在对角线，这意味着模型主要去关注 </a:t>
            </a:r>
            <a:r>
              <a:rPr lang="en-US" altLang="zh-CN" dirty="0"/>
              <a:t>local</a:t>
            </a:r>
            <a:r>
              <a:rPr lang="zh-CN" altLang="en-US" dirty="0"/>
              <a:t> 的信息了，并没有很好的提取到全局特征，可以看到在 </a:t>
            </a:r>
            <a:r>
              <a:rPr lang="en-US" altLang="zh-CN" dirty="0"/>
              <a:t>Cross</a:t>
            </a:r>
            <a:r>
              <a:rPr lang="zh-CN" altLang="en-US" dirty="0"/>
              <a:t> </a:t>
            </a:r>
            <a:r>
              <a:rPr lang="en-US" altLang="zh-CN" dirty="0"/>
              <a:t>Attention</a:t>
            </a:r>
            <a:r>
              <a:rPr lang="zh-CN" altLang="en-US" dirty="0"/>
              <a:t> 中模型已经在很努力地融合全局信息了，例如这些竖条可以解释为所有 </a:t>
            </a:r>
            <a:r>
              <a:rPr lang="en-US" altLang="zh-CN" dirty="0"/>
              <a:t>token</a:t>
            </a:r>
            <a:r>
              <a:rPr lang="zh-CN" altLang="en-US" dirty="0"/>
              <a:t> 都很关注这一个 </a:t>
            </a:r>
            <a:r>
              <a:rPr lang="en-US" altLang="zh-CN" dirty="0"/>
              <a:t>token</a:t>
            </a:r>
            <a:r>
              <a:rPr lang="zh-CN" altLang="en-US" dirty="0"/>
              <a:t>，可能是整句的语义所在</a:t>
            </a:r>
            <a:endParaRPr lang="en-US" altLang="zh-CN" dirty="0"/>
          </a:p>
          <a:p>
            <a:endParaRPr lang="en-US" altLang="zh-CN" dirty="0"/>
          </a:p>
          <a:p>
            <a:r>
              <a:rPr lang="zh-CN" altLang="en-US" dirty="0"/>
              <a:t>这个可视化的结果也符合测试结果。</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en-US" altLang="zh-CN" dirty="0">
                <a:latin typeface="微软雅黑"/>
                <a:ea typeface="微软雅黑"/>
              </a:rPr>
              <a:t>Transformer</a:t>
            </a:r>
            <a:r>
              <a:rPr lang="zh-CN" altLang="en-US" dirty="0">
                <a:latin typeface="微软雅黑"/>
                <a:ea typeface="微软雅黑"/>
              </a:rPr>
              <a:t>的大体结构</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en-US" altLang="zh-CN" dirty="0">
                <a:latin typeface="微软雅黑"/>
                <a:ea typeface="微软雅黑"/>
              </a:rPr>
              <a:t>Encoder</a:t>
            </a:r>
            <a:r>
              <a:rPr lang="zh-CN" altLang="en-US" dirty="0">
                <a:latin typeface="微软雅黑"/>
                <a:ea typeface="微软雅黑"/>
              </a:rPr>
              <a:t> 负责将源语言编码成 </a:t>
            </a:r>
            <a:r>
              <a:rPr lang="en-US" altLang="zh-CN" dirty="0">
                <a:latin typeface="微软雅黑"/>
                <a:ea typeface="微软雅黑"/>
              </a:rPr>
              <a:t>Memory</a:t>
            </a:r>
            <a:r>
              <a:rPr lang="zh-CN" altLang="en-US" dirty="0">
                <a:latin typeface="微软雅黑"/>
                <a:ea typeface="微软雅黑"/>
              </a:rPr>
              <a:t>，提取深层语义信息</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en-US" altLang="zh-CN" dirty="0">
                <a:latin typeface="微软雅黑"/>
                <a:ea typeface="微软雅黑"/>
              </a:rPr>
              <a:t>Decoder</a:t>
            </a:r>
            <a:r>
              <a:rPr lang="zh-CN" altLang="en-US" dirty="0">
                <a:latin typeface="微软雅黑"/>
                <a:ea typeface="微软雅黑"/>
              </a:rPr>
              <a:t> 负责利用</a:t>
            </a:r>
            <a:r>
              <a:rPr lang="zh-CN" altLang="en-US" u="sng" dirty="0">
                <a:latin typeface="微软雅黑"/>
                <a:ea typeface="微软雅黑"/>
              </a:rPr>
              <a:t>现有的 </a:t>
            </a:r>
            <a:r>
              <a:rPr lang="en-US" altLang="zh-CN" u="sng" dirty="0">
                <a:latin typeface="微软雅黑"/>
                <a:ea typeface="微软雅黑"/>
              </a:rPr>
              <a:t>token</a:t>
            </a:r>
            <a:r>
              <a:rPr lang="zh-CN" altLang="en-US" u="sng" dirty="0">
                <a:latin typeface="微软雅黑"/>
                <a:ea typeface="微软雅黑"/>
              </a:rPr>
              <a:t> 序列的深层语义信息</a:t>
            </a:r>
            <a:r>
              <a:rPr lang="zh-CN" altLang="en-US" dirty="0">
                <a:latin typeface="微软雅黑"/>
                <a:ea typeface="微软雅黑"/>
              </a:rPr>
              <a:t>和</a:t>
            </a:r>
            <a:r>
              <a:rPr lang="zh-CN" altLang="en-US" u="sng" dirty="0">
                <a:latin typeface="微软雅黑"/>
                <a:ea typeface="微软雅黑"/>
              </a:rPr>
              <a:t>编码在 </a:t>
            </a:r>
            <a:r>
              <a:rPr lang="en-US" altLang="zh-CN" u="sng" dirty="0">
                <a:latin typeface="微软雅黑"/>
                <a:ea typeface="微软雅黑"/>
              </a:rPr>
              <a:t>Memory</a:t>
            </a:r>
            <a:r>
              <a:rPr lang="zh-CN" altLang="en-US" u="sng" dirty="0">
                <a:latin typeface="微软雅黑"/>
                <a:ea typeface="微软雅黑"/>
              </a:rPr>
              <a:t> 中得的深层语义信息</a:t>
            </a:r>
            <a:r>
              <a:rPr lang="zh-CN" altLang="en-US" dirty="0">
                <a:latin typeface="微软雅黑"/>
                <a:ea typeface="微软雅黑"/>
              </a:rPr>
              <a:t>预测下一个</a:t>
            </a:r>
            <a:r>
              <a:rPr lang="en-US" altLang="zh-CN" dirty="0">
                <a:latin typeface="微软雅黑"/>
                <a:ea typeface="微软雅黑"/>
              </a:rPr>
              <a:t>token</a:t>
            </a: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提取语义和构造语句的关键：</a:t>
            </a:r>
            <a:r>
              <a:rPr lang="en-US" altLang="zh-CN" dirty="0">
                <a:latin typeface="微软雅黑"/>
                <a:ea typeface="微软雅黑"/>
              </a:rPr>
              <a:t>Multi-Head</a:t>
            </a:r>
            <a:r>
              <a:rPr lang="zh-CN" altLang="en-US" dirty="0">
                <a:latin typeface="微软雅黑"/>
                <a:ea typeface="微软雅黑"/>
              </a:rPr>
              <a:t> </a:t>
            </a:r>
            <a:r>
              <a:rPr lang="en-US" altLang="zh-CN" dirty="0">
                <a:latin typeface="微软雅黑"/>
                <a:ea typeface="微软雅黑"/>
              </a:rPr>
              <a:t>Scaled</a:t>
            </a:r>
            <a:r>
              <a:rPr lang="zh-CN" altLang="en-US" dirty="0">
                <a:latin typeface="微软雅黑"/>
                <a:ea typeface="微软雅黑"/>
              </a:rPr>
              <a:t> </a:t>
            </a:r>
            <a:r>
              <a:rPr lang="en-US" altLang="zh-CN" dirty="0">
                <a:latin typeface="微软雅黑"/>
                <a:ea typeface="微软雅黑"/>
              </a:rPr>
              <a:t>Dot-Product</a:t>
            </a:r>
            <a:r>
              <a:rPr lang="zh-CN" altLang="en-US" dirty="0">
                <a:latin typeface="微软雅黑"/>
                <a:ea typeface="微软雅黑"/>
              </a:rPr>
              <a:t> </a:t>
            </a:r>
            <a:r>
              <a:rPr lang="en-US" altLang="zh-CN" dirty="0">
                <a:latin typeface="微软雅黑"/>
                <a:ea typeface="微软雅黑"/>
              </a:rPr>
              <a:t>Attention</a:t>
            </a:r>
            <a:r>
              <a:rPr lang="zh-CN" altLang="en-US" dirty="0">
                <a:latin typeface="微软雅黑"/>
                <a:ea typeface="微软雅黑"/>
              </a:rPr>
              <a:t>，这也是导致需要位置编码的罪魁祸首，后面会分析</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learnable</a:t>
            </a:r>
            <a:r>
              <a:rPr lang="zh-CN" altLang="en-US" dirty="0"/>
              <a:t> 也有类似的问题</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30</a:t>
            </a:fld>
            <a:endParaRPr lang="zh-CN" altLang="en-US"/>
          </a:p>
        </p:txBody>
      </p:sp>
    </p:spTree>
    <p:extLst>
      <p:ext uri="{BB962C8B-B14F-4D97-AF65-F5344CB8AC3E}">
        <p14:creationId xmlns:p14="http://schemas.microsoft.com/office/powerpoint/2010/main" val="3833639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 </a:t>
            </a:r>
            <a:r>
              <a:rPr lang="en-US" altLang="zh-CN" dirty="0" err="1"/>
              <a:t>RoPE</a:t>
            </a:r>
            <a:r>
              <a:rPr lang="zh-CN" altLang="en-US" dirty="0"/>
              <a:t> 有明显的不同，在 </a:t>
            </a:r>
            <a:r>
              <a:rPr lang="en-US" altLang="zh-CN" dirty="0"/>
              <a:t>Encoder</a:t>
            </a:r>
            <a:r>
              <a:rPr lang="zh-CN" altLang="en-US" dirty="0"/>
              <a:t> 阶段模型就在积极地进行全局信息的提取融合，可以看到很多分散或者竖条状的 </a:t>
            </a:r>
            <a:r>
              <a:rPr lang="en-US" altLang="zh-CN" dirty="0"/>
              <a:t>Attention</a:t>
            </a:r>
            <a:r>
              <a:rPr lang="zh-CN" altLang="en-US" dirty="0"/>
              <a:t>，并且也有对角线的轮廓，用来进行 </a:t>
            </a:r>
            <a:r>
              <a:rPr lang="en-US" altLang="zh-CN" dirty="0"/>
              <a:t>local</a:t>
            </a:r>
            <a:r>
              <a:rPr lang="zh-CN" altLang="en-US" dirty="0"/>
              <a:t> 信息的编码</a:t>
            </a:r>
            <a:endParaRPr lang="en-US" altLang="zh-CN" dirty="0"/>
          </a:p>
          <a:p>
            <a:endParaRPr lang="en-US" altLang="zh-CN" dirty="0"/>
          </a:p>
          <a:p>
            <a:r>
              <a:rPr lang="zh-CN" altLang="en-US" dirty="0"/>
              <a:t>这也确实印证了我们的 </a:t>
            </a:r>
            <a:r>
              <a:rPr lang="en-US" altLang="zh-CN" dirty="0" err="1"/>
              <a:t>RoPE</a:t>
            </a:r>
            <a:r>
              <a:rPr lang="zh-CN" altLang="en-US" dirty="0"/>
              <a:t> 模型的效果比较好</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31</a:t>
            </a:fld>
            <a:endParaRPr lang="zh-CN" altLang="en-US"/>
          </a:p>
        </p:txBody>
      </p:sp>
    </p:spTree>
    <p:extLst>
      <p:ext uri="{BB962C8B-B14F-4D97-AF65-F5344CB8AC3E}">
        <p14:creationId xmlns:p14="http://schemas.microsoft.com/office/powerpoint/2010/main" val="1708729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FBD017-4D27-4FA2-8E4D-5360F1CE40BE}" type="slidenum">
              <a:rPr lang="zh-CN" altLang="en-US" smtClean="0"/>
              <a:t>32</a:t>
            </a:fld>
            <a:endParaRPr lang="zh-CN" altLang="en-US"/>
          </a:p>
        </p:txBody>
      </p:sp>
    </p:spTree>
    <p:extLst>
      <p:ext uri="{BB962C8B-B14F-4D97-AF65-F5344CB8AC3E}">
        <p14:creationId xmlns:p14="http://schemas.microsoft.com/office/powerpoint/2010/main" val="1351426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并且，</a:t>
            </a:r>
            <a:r>
              <a:rPr lang="en-US" altLang="zh-CN" dirty="0">
                <a:latin typeface="微软雅黑"/>
                <a:ea typeface="微软雅黑"/>
              </a:rPr>
              <a:t>Transformer</a:t>
            </a:r>
            <a:r>
              <a:rPr lang="zh-CN" altLang="en-US" dirty="0">
                <a:latin typeface="微软雅黑"/>
                <a:ea typeface="微软雅黑"/>
              </a:rPr>
              <a:t> 的结构也是现在各种大模型的基础</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例如，</a:t>
            </a:r>
            <a:r>
              <a:rPr lang="en-US" altLang="zh-CN" dirty="0">
                <a:latin typeface="微软雅黑"/>
                <a:ea typeface="微软雅黑"/>
              </a:rPr>
              <a:t>GPT</a:t>
            </a:r>
            <a:r>
              <a:rPr lang="zh-CN" altLang="en-US" dirty="0">
                <a:latin typeface="微软雅黑"/>
                <a:ea typeface="微软雅黑"/>
              </a:rPr>
              <a:t> 其实就是只用 </a:t>
            </a:r>
            <a:r>
              <a:rPr lang="en-US" altLang="zh-CN" dirty="0">
                <a:latin typeface="微软雅黑"/>
                <a:ea typeface="微软雅黑"/>
              </a:rPr>
              <a:t>Decoder</a:t>
            </a:r>
            <a:r>
              <a:rPr lang="zh-CN" altLang="en-US" dirty="0">
                <a:latin typeface="微软雅黑"/>
                <a:ea typeface="微软雅黑"/>
              </a:rPr>
              <a:t> 的自回归结构，用了 </a:t>
            </a:r>
            <a:r>
              <a:rPr lang="en-US" altLang="zh-CN" dirty="0">
                <a:latin typeface="微软雅黑"/>
                <a:ea typeface="微软雅黑"/>
              </a:rPr>
              <a:t>Masked</a:t>
            </a:r>
            <a:r>
              <a:rPr lang="zh-CN" altLang="en-US" dirty="0">
                <a:latin typeface="微软雅黑"/>
                <a:ea typeface="微软雅黑"/>
              </a:rPr>
              <a:t> </a:t>
            </a:r>
            <a:r>
              <a:rPr lang="en-US" altLang="zh-CN" dirty="0">
                <a:latin typeface="微软雅黑"/>
                <a:ea typeface="微软雅黑"/>
              </a:rPr>
              <a:t>MHA</a:t>
            </a:r>
            <a:r>
              <a:rPr lang="zh-CN" altLang="en-US" dirty="0">
                <a:latin typeface="微软雅黑"/>
                <a:ea typeface="微软雅黑"/>
              </a:rPr>
              <a:t> 进行单向 </a:t>
            </a:r>
            <a:r>
              <a:rPr lang="en-US" altLang="zh-CN" dirty="0">
                <a:latin typeface="微软雅黑"/>
                <a:ea typeface="微软雅黑"/>
              </a:rPr>
              <a:t>Attention</a:t>
            </a:r>
            <a:r>
              <a:rPr lang="zh-CN" altLang="en-US" dirty="0">
                <a:latin typeface="微软雅黑"/>
                <a:ea typeface="微软雅黑"/>
              </a:rPr>
              <a:t>，给出前面的内容预测下一个 </a:t>
            </a:r>
            <a:r>
              <a:rPr lang="en-US" altLang="zh-CN" dirty="0">
                <a:latin typeface="微软雅黑"/>
                <a:ea typeface="微软雅黑"/>
              </a:rPr>
              <a:t>Token</a:t>
            </a:r>
          </a:p>
          <a:p>
            <a:pPr marL="0" indent="0">
              <a:lnSpc>
                <a:spcPct val="150000"/>
              </a:lnSpc>
              <a:buFont typeface="Arial" panose="020B0604020202020204" pitchFamily="34" charset="0"/>
              <a:buNone/>
            </a:pPr>
            <a:r>
              <a:rPr lang="en-US" altLang="zh-CN" dirty="0">
                <a:latin typeface="微软雅黑"/>
                <a:ea typeface="微软雅黑"/>
              </a:rPr>
              <a:t>BERT</a:t>
            </a:r>
            <a:r>
              <a:rPr lang="zh-CN" altLang="en-US" dirty="0">
                <a:latin typeface="微软雅黑"/>
                <a:ea typeface="微软雅黑"/>
              </a:rPr>
              <a:t> 就是只用 </a:t>
            </a:r>
            <a:r>
              <a:rPr lang="en-US" altLang="zh-CN" dirty="0">
                <a:latin typeface="微软雅黑"/>
                <a:ea typeface="微软雅黑"/>
              </a:rPr>
              <a:t>Encoder</a:t>
            </a:r>
            <a:r>
              <a:rPr lang="zh-CN" altLang="en-US" dirty="0">
                <a:latin typeface="微软雅黑"/>
                <a:ea typeface="微软雅黑"/>
              </a:rPr>
              <a:t> 的结构，没有 </a:t>
            </a:r>
            <a:r>
              <a:rPr lang="en-US" altLang="zh-CN" dirty="0">
                <a:latin typeface="微软雅黑"/>
                <a:ea typeface="微软雅黑"/>
              </a:rPr>
              <a:t>Mask</a:t>
            </a:r>
            <a:r>
              <a:rPr lang="zh-CN" altLang="en-US" dirty="0">
                <a:latin typeface="微软雅黑"/>
                <a:ea typeface="微软雅黑"/>
              </a:rPr>
              <a:t>，是双向的</a:t>
            </a:r>
            <a:r>
              <a:rPr lang="en-US" altLang="zh-CN" dirty="0">
                <a:latin typeface="微软雅黑"/>
                <a:ea typeface="微软雅黑"/>
              </a:rPr>
              <a:t>Attention</a:t>
            </a:r>
            <a:r>
              <a:rPr lang="zh-CN" altLang="en-US" dirty="0">
                <a:latin typeface="微软雅黑"/>
                <a:ea typeface="微软雅黑"/>
              </a:rPr>
              <a:t>，用预测 </a:t>
            </a:r>
            <a:r>
              <a:rPr lang="zh-CN" altLang="en-US" u="sng" dirty="0">
                <a:latin typeface="微软雅黑"/>
                <a:ea typeface="微软雅黑"/>
              </a:rPr>
              <a:t>被掩码掩盖掉的值</a:t>
            </a:r>
            <a:r>
              <a:rPr lang="zh-CN" altLang="en-US" dirty="0">
                <a:latin typeface="微软雅黑"/>
                <a:ea typeface="微软雅黑"/>
              </a:rPr>
              <a:t> 的方式进行预测</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当然各种模型也有自己的改进，例如 </a:t>
            </a:r>
            <a:r>
              <a:rPr lang="en-US" altLang="zh-CN" dirty="0" err="1">
                <a:latin typeface="微软雅黑"/>
                <a:ea typeface="微软雅黑"/>
              </a:rPr>
              <a:t>LLaMA</a:t>
            </a:r>
            <a:r>
              <a:rPr lang="zh-CN" altLang="en-US" dirty="0">
                <a:latin typeface="微软雅黑"/>
                <a:ea typeface="微软雅黑"/>
              </a:rPr>
              <a:t> 就对</a:t>
            </a:r>
            <a:r>
              <a:rPr lang="en-US" altLang="zh-CN" dirty="0">
                <a:latin typeface="微软雅黑"/>
                <a:ea typeface="微软雅黑"/>
              </a:rPr>
              <a:t>FFN</a:t>
            </a:r>
            <a:r>
              <a:rPr lang="zh-CN" altLang="en-US" dirty="0">
                <a:latin typeface="微软雅黑"/>
                <a:ea typeface="微软雅黑"/>
              </a:rPr>
              <a:t>，激活函数，</a:t>
            </a:r>
            <a:r>
              <a:rPr lang="en-US" altLang="zh-CN" dirty="0" err="1">
                <a:latin typeface="微软雅黑"/>
                <a:ea typeface="微软雅黑"/>
              </a:rPr>
              <a:t>RoPE</a:t>
            </a:r>
            <a:r>
              <a:rPr lang="zh-CN" altLang="en-US" dirty="0">
                <a:latin typeface="微软雅黑"/>
                <a:ea typeface="微软雅黑"/>
              </a:rPr>
              <a:t>位置编码，</a:t>
            </a:r>
            <a:r>
              <a:rPr lang="en-US" altLang="zh-CN" dirty="0">
                <a:latin typeface="微软雅黑"/>
                <a:ea typeface="微软雅黑"/>
              </a:rPr>
              <a:t>MHA</a:t>
            </a:r>
            <a:r>
              <a:rPr lang="zh-CN" altLang="en-US" dirty="0">
                <a:latin typeface="微软雅黑"/>
                <a:ea typeface="微软雅黑"/>
              </a:rPr>
              <a:t> 中 </a:t>
            </a:r>
            <a:r>
              <a:rPr lang="en-US" altLang="zh-CN" dirty="0">
                <a:latin typeface="微软雅黑"/>
                <a:ea typeface="微软雅黑"/>
              </a:rPr>
              <a:t>QKV</a:t>
            </a:r>
            <a:r>
              <a:rPr lang="zh-CN" altLang="en-US" dirty="0">
                <a:latin typeface="微软雅黑"/>
                <a:ea typeface="微软雅黑"/>
              </a:rPr>
              <a:t> 等缓存等等，做了大量改进</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这是我们参照 </a:t>
            </a:r>
            <a:r>
              <a:rPr lang="en-US" altLang="zh-CN" dirty="0">
                <a:latin typeface="微软雅黑"/>
                <a:ea typeface="微软雅黑"/>
              </a:rPr>
              <a:t>Attention</a:t>
            </a:r>
            <a:r>
              <a:rPr lang="zh-CN" altLang="en-US" dirty="0">
                <a:latin typeface="微软雅黑"/>
                <a:ea typeface="微软雅黑"/>
              </a:rPr>
              <a:t> </a:t>
            </a:r>
            <a:r>
              <a:rPr lang="en-US" altLang="zh-CN" dirty="0">
                <a:latin typeface="微软雅黑"/>
                <a:ea typeface="微软雅黑"/>
              </a:rPr>
              <a:t>is</a:t>
            </a:r>
            <a:r>
              <a:rPr lang="zh-CN" altLang="en-US" dirty="0">
                <a:latin typeface="微软雅黑"/>
                <a:ea typeface="微软雅黑"/>
              </a:rPr>
              <a:t> </a:t>
            </a:r>
            <a:r>
              <a:rPr lang="en-US" altLang="zh-CN" dirty="0">
                <a:latin typeface="微软雅黑"/>
                <a:ea typeface="微软雅黑"/>
              </a:rPr>
              <a:t>all</a:t>
            </a:r>
            <a:r>
              <a:rPr lang="zh-CN" altLang="en-US" dirty="0">
                <a:latin typeface="微软雅黑"/>
                <a:ea typeface="微软雅黑"/>
              </a:rPr>
              <a:t> </a:t>
            </a:r>
            <a:r>
              <a:rPr lang="en-US" altLang="zh-CN" dirty="0">
                <a:latin typeface="微软雅黑"/>
                <a:ea typeface="微软雅黑"/>
              </a:rPr>
              <a:t>you</a:t>
            </a:r>
            <a:r>
              <a:rPr lang="zh-CN" altLang="en-US" dirty="0">
                <a:latin typeface="微软雅黑"/>
                <a:ea typeface="微软雅黑"/>
              </a:rPr>
              <a:t> </a:t>
            </a:r>
            <a:r>
              <a:rPr lang="en-US" altLang="zh-CN" dirty="0">
                <a:latin typeface="微软雅黑"/>
                <a:ea typeface="微软雅黑"/>
              </a:rPr>
              <a:t>need</a:t>
            </a:r>
            <a:r>
              <a:rPr lang="zh-CN" altLang="en-US" dirty="0">
                <a:latin typeface="微软雅黑"/>
                <a:ea typeface="微软雅黑"/>
              </a:rPr>
              <a:t> 原文以及 </a:t>
            </a:r>
            <a:r>
              <a:rPr lang="en-US" altLang="zh-CN" dirty="0" err="1">
                <a:latin typeface="微软雅黑"/>
                <a:ea typeface="微软雅黑"/>
              </a:rPr>
              <a:t>Pytorch</a:t>
            </a:r>
            <a:r>
              <a:rPr lang="zh-CN" altLang="en-US" dirty="0">
                <a:latin typeface="微软雅黑"/>
                <a:ea typeface="微软雅黑"/>
              </a:rPr>
              <a:t> 源码自行构建的 </a:t>
            </a:r>
            <a:r>
              <a:rPr lang="en-US" altLang="zh-CN" dirty="0">
                <a:latin typeface="微软雅黑"/>
                <a:ea typeface="微软雅黑"/>
              </a:rPr>
              <a:t>Transformer</a:t>
            </a:r>
            <a:r>
              <a:rPr lang="zh-CN" altLang="en-US" dirty="0">
                <a:latin typeface="微软雅黑"/>
                <a:ea typeface="微软雅黑"/>
              </a:rPr>
              <a:t> 的结构</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相比原始的 </a:t>
            </a:r>
            <a:r>
              <a:rPr lang="en-US" altLang="zh-CN" dirty="0">
                <a:latin typeface="微软雅黑"/>
                <a:ea typeface="微软雅黑"/>
              </a:rPr>
              <a:t>Transformer</a:t>
            </a:r>
            <a:r>
              <a:rPr lang="zh-CN" altLang="en-US" dirty="0">
                <a:latin typeface="微软雅黑"/>
                <a:ea typeface="微软雅黑"/>
              </a:rPr>
              <a:t> 主要是加入了根据配置文件在初始化时控制位置编码的方式的功能，并按照配置的位置编码方式初始化相关缓存或者参数</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例如我们实现了控制 </a:t>
            </a:r>
            <a:r>
              <a:rPr lang="en-US" altLang="zh-CN" dirty="0">
                <a:latin typeface="微软雅黑"/>
                <a:ea typeface="微软雅黑"/>
              </a:rPr>
              <a:t>word</a:t>
            </a:r>
            <a:r>
              <a:rPr lang="zh-CN" altLang="en-US" dirty="0">
                <a:latin typeface="微软雅黑"/>
                <a:ea typeface="微软雅黑"/>
              </a:rPr>
              <a:t> </a:t>
            </a:r>
            <a:r>
              <a:rPr lang="en-US" altLang="zh-CN" dirty="0">
                <a:latin typeface="微软雅黑"/>
                <a:ea typeface="微软雅黑"/>
              </a:rPr>
              <a:t>embedding</a:t>
            </a:r>
            <a:r>
              <a:rPr lang="zh-CN" altLang="en-US" dirty="0">
                <a:latin typeface="微软雅黑"/>
                <a:ea typeface="微软雅黑"/>
              </a:rPr>
              <a:t> 之后添加 </a:t>
            </a:r>
            <a:r>
              <a:rPr lang="en-US" altLang="zh-CN" dirty="0">
                <a:latin typeface="微软雅黑"/>
                <a:ea typeface="微软雅黑"/>
              </a:rPr>
              <a:t>Sinusoidal</a:t>
            </a:r>
            <a:r>
              <a:rPr lang="zh-CN" altLang="en-US" dirty="0">
                <a:latin typeface="微软雅黑"/>
                <a:ea typeface="微软雅黑"/>
              </a:rPr>
              <a:t> 或者 </a:t>
            </a:r>
            <a:r>
              <a:rPr lang="en-US" altLang="zh-CN" dirty="0">
                <a:latin typeface="微软雅黑"/>
                <a:ea typeface="微软雅黑"/>
              </a:rPr>
              <a:t>Learnable</a:t>
            </a:r>
            <a:r>
              <a:rPr lang="zh-CN" altLang="en-US" dirty="0">
                <a:latin typeface="微软雅黑"/>
                <a:ea typeface="微软雅黑"/>
              </a:rPr>
              <a:t> 的位置编码，以及在 </a:t>
            </a:r>
            <a:r>
              <a:rPr lang="en-US" altLang="zh-CN" dirty="0">
                <a:latin typeface="微软雅黑"/>
                <a:ea typeface="微软雅黑"/>
              </a:rPr>
              <a:t>MHA</a:t>
            </a:r>
            <a:r>
              <a:rPr lang="zh-CN" altLang="en-US" dirty="0">
                <a:latin typeface="微软雅黑"/>
                <a:ea typeface="微软雅黑"/>
              </a:rPr>
              <a:t> 中添加 </a:t>
            </a:r>
            <a:r>
              <a:rPr lang="en-US" altLang="zh-CN" dirty="0" err="1">
                <a:latin typeface="微软雅黑"/>
                <a:ea typeface="微软雅黑"/>
              </a:rPr>
              <a:t>RoPE</a:t>
            </a:r>
            <a:r>
              <a:rPr lang="zh-CN" altLang="en-US" dirty="0">
                <a:latin typeface="微软雅黑"/>
                <a:ea typeface="微软雅黑"/>
              </a:rPr>
              <a:t> 编码，我们设计的配置文件初始化方式也可以比较方便地扩展更多的位置编码方式</a:t>
            </a:r>
            <a:endParaRPr lang="en-US" altLang="zh-CN" dirty="0">
              <a:latin typeface="微软雅黑"/>
              <a:ea typeface="微软雅黑"/>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关于位置编码</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首先是为什么需要位置编码</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这里先回顾一下 </a:t>
            </a:r>
            <a:r>
              <a:rPr lang="en-US" altLang="zh-CN" dirty="0">
                <a:latin typeface="微软雅黑"/>
                <a:ea typeface="微软雅黑"/>
              </a:rPr>
              <a:t>MHA</a:t>
            </a:r>
            <a:r>
              <a:rPr lang="zh-CN" altLang="en-US" dirty="0">
                <a:latin typeface="微软雅黑"/>
                <a:ea typeface="微软雅黑"/>
              </a:rPr>
              <a:t> 的计算方式和对应的公式结构，上面是原文中给到的示意图和给到的公式，下面是我们自己画的一个计算的详细示意图</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详细计算不讲了，概括来讲就是每个 </a:t>
            </a:r>
            <a:r>
              <a:rPr lang="en-US" altLang="zh-CN" dirty="0">
                <a:latin typeface="微软雅黑"/>
                <a:ea typeface="微软雅黑"/>
              </a:rPr>
              <a:t>token</a:t>
            </a:r>
            <a:r>
              <a:rPr lang="zh-CN" altLang="en-US" dirty="0">
                <a:latin typeface="微软雅黑"/>
                <a:ea typeface="微软雅黑"/>
              </a:rPr>
              <a:t> 通过 </a:t>
            </a:r>
            <a:r>
              <a:rPr lang="en-US" altLang="zh-CN" dirty="0">
                <a:latin typeface="微软雅黑"/>
                <a:ea typeface="微软雅黑"/>
              </a:rPr>
              <a:t>Heads</a:t>
            </a:r>
            <a:r>
              <a:rPr lang="zh-CN" altLang="en-US" dirty="0">
                <a:latin typeface="微软雅黑"/>
                <a:ea typeface="微软雅黑"/>
              </a:rPr>
              <a:t> 组需要学习的 </a:t>
            </a:r>
            <a:r>
              <a:rPr lang="en-US" altLang="zh-CN" dirty="0">
                <a:latin typeface="微软雅黑"/>
                <a:ea typeface="微软雅黑"/>
              </a:rPr>
              <a:t>QKV</a:t>
            </a:r>
            <a:r>
              <a:rPr lang="zh-CN" altLang="en-US" dirty="0">
                <a:latin typeface="微软雅黑"/>
                <a:ea typeface="微软雅黑"/>
              </a:rPr>
              <a:t> 投影矩阵生成 </a:t>
            </a:r>
            <a:r>
              <a:rPr lang="en-US" altLang="zh-CN" dirty="0">
                <a:latin typeface="微软雅黑"/>
                <a:ea typeface="微软雅黑"/>
              </a:rPr>
              <a:t>Heads</a:t>
            </a:r>
            <a:r>
              <a:rPr lang="zh-CN" altLang="en-US" dirty="0">
                <a:latin typeface="微软雅黑"/>
                <a:ea typeface="微软雅黑"/>
              </a:rPr>
              <a:t> 组 </a:t>
            </a:r>
            <a:r>
              <a:rPr lang="en-US" altLang="zh-CN" dirty="0">
                <a:latin typeface="微软雅黑"/>
                <a:ea typeface="微软雅黑"/>
              </a:rPr>
              <a:t>QKV</a:t>
            </a:r>
            <a:r>
              <a:rPr lang="zh-CN" altLang="en-US" dirty="0">
                <a:latin typeface="微软雅黑"/>
                <a:ea typeface="微软雅黑"/>
              </a:rPr>
              <a:t> 空间中的向量，在一个 </a:t>
            </a:r>
            <a:r>
              <a:rPr lang="en-US" altLang="zh-CN" dirty="0">
                <a:latin typeface="微软雅黑"/>
                <a:ea typeface="微软雅黑"/>
              </a:rPr>
              <a:t>Head</a:t>
            </a:r>
            <a:r>
              <a:rPr lang="zh-CN" altLang="en-US" dirty="0">
                <a:latin typeface="微软雅黑"/>
                <a:ea typeface="微软雅黑"/>
              </a:rPr>
              <a:t> 中，每个 </a:t>
            </a:r>
            <a:r>
              <a:rPr lang="en-US" altLang="zh-CN" dirty="0">
                <a:latin typeface="微软雅黑"/>
                <a:ea typeface="微软雅黑"/>
              </a:rPr>
              <a:t>Token</a:t>
            </a:r>
            <a:r>
              <a:rPr lang="zh-CN" altLang="en-US" dirty="0">
                <a:latin typeface="微软雅黑"/>
                <a:ea typeface="微软雅黑"/>
              </a:rPr>
              <a:t> 的 </a:t>
            </a:r>
            <a:r>
              <a:rPr lang="en-US" altLang="zh-CN" dirty="0">
                <a:latin typeface="微软雅黑"/>
                <a:ea typeface="微软雅黑"/>
              </a:rPr>
              <a:t>Query</a:t>
            </a:r>
            <a:r>
              <a:rPr lang="zh-CN" altLang="en-US" dirty="0">
                <a:latin typeface="微软雅黑"/>
                <a:ea typeface="微软雅黑"/>
              </a:rPr>
              <a:t> 与整个序列的 </a:t>
            </a:r>
            <a:r>
              <a:rPr lang="en-US" altLang="zh-CN" dirty="0">
                <a:latin typeface="微软雅黑"/>
                <a:ea typeface="微软雅黑"/>
              </a:rPr>
              <a:t>Key</a:t>
            </a:r>
            <a:r>
              <a:rPr lang="zh-CN" altLang="en-US" dirty="0">
                <a:latin typeface="微软雅黑"/>
                <a:ea typeface="微软雅黑"/>
              </a:rPr>
              <a:t>  进行内积，并通过 </a:t>
            </a:r>
            <a:r>
              <a:rPr lang="en-US" altLang="zh-CN" dirty="0" err="1">
                <a:latin typeface="微软雅黑"/>
                <a:ea typeface="微软雅黑"/>
              </a:rPr>
              <a:t>Softmax</a:t>
            </a:r>
            <a:r>
              <a:rPr lang="zh-CN" altLang="en-US" dirty="0">
                <a:latin typeface="微软雅黑"/>
                <a:ea typeface="微软雅黑"/>
              </a:rPr>
              <a:t> 得到概率分布，代表每个 </a:t>
            </a:r>
            <a:r>
              <a:rPr lang="en-US" altLang="zh-CN" dirty="0">
                <a:latin typeface="微软雅黑"/>
                <a:ea typeface="微软雅黑"/>
              </a:rPr>
              <a:t>Token</a:t>
            </a:r>
            <a:r>
              <a:rPr lang="zh-CN" altLang="en-US" dirty="0">
                <a:latin typeface="微软雅黑"/>
                <a:ea typeface="微软雅黑"/>
              </a:rPr>
              <a:t> 对序列中其它 </a:t>
            </a:r>
            <a:r>
              <a:rPr lang="en-US" altLang="zh-CN" dirty="0">
                <a:latin typeface="微软雅黑"/>
                <a:ea typeface="微软雅黑"/>
              </a:rPr>
              <a:t>Token</a:t>
            </a:r>
            <a:r>
              <a:rPr lang="zh-CN" altLang="en-US" dirty="0">
                <a:latin typeface="微软雅黑"/>
                <a:ea typeface="微软雅黑"/>
              </a:rPr>
              <a:t> 对注意力，最后按照注意力对所有 </a:t>
            </a:r>
            <a:r>
              <a:rPr lang="en-US" altLang="zh-CN" dirty="0">
                <a:latin typeface="微软雅黑"/>
                <a:ea typeface="微软雅黑"/>
              </a:rPr>
              <a:t>Token</a:t>
            </a:r>
            <a:r>
              <a:rPr lang="zh-CN" altLang="en-US" dirty="0">
                <a:latin typeface="微软雅黑"/>
                <a:ea typeface="微软雅黑"/>
              </a:rPr>
              <a:t> 进行加权求和</a:t>
            </a:r>
            <a:endParaRPr lang="en-US" altLang="zh-CN" dirty="0">
              <a:latin typeface="微软雅黑"/>
              <a:ea typeface="微软雅黑"/>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7</a:t>
            </a:fld>
            <a:endParaRPr lang="zh-CN" altLang="en-US"/>
          </a:p>
        </p:txBody>
      </p:sp>
    </p:spTree>
    <p:extLst>
      <p:ext uri="{BB962C8B-B14F-4D97-AF65-F5344CB8AC3E}">
        <p14:creationId xmlns:p14="http://schemas.microsoft.com/office/powerpoint/2010/main" val="3710577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sz="1800" dirty="0">
                <a:solidFill>
                  <a:schemeClr val="tx1"/>
                </a:solidFill>
                <a:latin typeface="微软雅黑" charset="0"/>
                <a:ea typeface="微软雅黑" charset="0"/>
              </a:rPr>
              <a:t>可以注意到这里，给定序列也就是</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集合的情况下，每个 </a:t>
            </a:r>
            <a:r>
              <a:rPr lang="en-US" altLang="zh-CN" sz="1800" dirty="0">
                <a:solidFill>
                  <a:schemeClr val="tx1"/>
                </a:solidFill>
                <a:latin typeface="微软雅黑" charset="0"/>
                <a:ea typeface="微软雅黑" charset="0"/>
              </a:rPr>
              <a:t>Token </a:t>
            </a:r>
            <a:r>
              <a:rPr lang="zh-CN" altLang="en-US" sz="1800" dirty="0">
                <a:solidFill>
                  <a:schemeClr val="tx1"/>
                </a:solidFill>
                <a:latin typeface="微软雅黑" charset="0"/>
                <a:ea typeface="微软雅黑" charset="0"/>
              </a:rPr>
              <a:t>无论在序列的哪个位置，其经过 </a:t>
            </a:r>
            <a:r>
              <a:rPr lang="en-US" altLang="zh-CN" sz="1800" dirty="0">
                <a:solidFill>
                  <a:schemeClr val="tx1"/>
                </a:solidFill>
                <a:latin typeface="微软雅黑" charset="0"/>
                <a:ea typeface="微软雅黑" charset="0"/>
              </a:rPr>
              <a:t>MHA </a:t>
            </a:r>
            <a:r>
              <a:rPr lang="zh-CN" altLang="en-US" sz="1800" dirty="0">
                <a:solidFill>
                  <a:schemeClr val="tx1"/>
                </a:solidFill>
                <a:latin typeface="微软雅黑" charset="0"/>
                <a:ea typeface="微软雅黑" charset="0"/>
              </a:rPr>
              <a:t>的结果都是一样的，也就是说 </a:t>
            </a:r>
            <a:r>
              <a:rPr lang="en-US" altLang="zh-CN" sz="1800" dirty="0">
                <a:solidFill>
                  <a:schemeClr val="tx1"/>
                </a:solidFill>
                <a:latin typeface="微软雅黑" charset="0"/>
                <a:ea typeface="微软雅黑" charset="0"/>
              </a:rPr>
              <a:t>MHA </a:t>
            </a:r>
            <a:r>
              <a:rPr lang="zh-CN" altLang="en-US" sz="1800" dirty="0">
                <a:solidFill>
                  <a:schemeClr val="tx1"/>
                </a:solidFill>
                <a:latin typeface="微软雅黑" charset="0"/>
                <a:ea typeface="微软雅黑" charset="0"/>
              </a:rPr>
              <a:t>具有 置换不变形，这也是 </a:t>
            </a:r>
            <a:r>
              <a:rPr lang="en-US" altLang="zh-CN" sz="1800" dirty="0">
                <a:solidFill>
                  <a:schemeClr val="tx1"/>
                </a:solidFill>
                <a:latin typeface="微软雅黑" charset="0"/>
                <a:ea typeface="微软雅黑" charset="0"/>
              </a:rPr>
              <a:t>Transformer</a:t>
            </a:r>
            <a:r>
              <a:rPr lang="zh-CN" altLang="en-US" sz="1800" dirty="0">
                <a:solidFill>
                  <a:schemeClr val="tx1"/>
                </a:solidFill>
                <a:latin typeface="微软雅黑" charset="0"/>
                <a:ea typeface="微软雅黑" charset="0"/>
              </a:rPr>
              <a:t> 需要 </a:t>
            </a:r>
            <a:r>
              <a:rPr lang="en-US" altLang="zh-CN" sz="1800" dirty="0">
                <a:solidFill>
                  <a:schemeClr val="tx1"/>
                </a:solidFill>
                <a:latin typeface="微软雅黑" charset="0"/>
                <a:ea typeface="微软雅黑" charset="0"/>
              </a:rPr>
              <a:t>PE</a:t>
            </a:r>
            <a:r>
              <a:rPr lang="zh-CN" altLang="en-US" sz="1800" dirty="0">
                <a:solidFill>
                  <a:schemeClr val="tx1"/>
                </a:solidFill>
                <a:latin typeface="微软雅黑" charset="0"/>
                <a:ea typeface="微软雅黑" charset="0"/>
              </a:rPr>
              <a:t> 对核心原因</a:t>
            </a: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r>
              <a:rPr lang="en-US" altLang="zh-CN" sz="1800" dirty="0">
                <a:solidFill>
                  <a:schemeClr val="tx1"/>
                </a:solidFill>
                <a:latin typeface="微软雅黑" charset="0"/>
                <a:ea typeface="微软雅黑" charset="0"/>
              </a:rPr>
              <a:t>1.</a:t>
            </a:r>
            <a:r>
              <a:rPr lang="zh-CN" altLang="en-US" sz="1800" dirty="0">
                <a:solidFill>
                  <a:schemeClr val="tx1"/>
                </a:solidFill>
                <a:latin typeface="微软雅黑" charset="0"/>
                <a:ea typeface="微软雅黑" charset="0"/>
              </a:rPr>
              <a:t>类似于之前讲到的 </a:t>
            </a:r>
            <a:r>
              <a:rPr lang="en-US" altLang="zh-CN" sz="1800" dirty="0">
                <a:solidFill>
                  <a:schemeClr val="tx1"/>
                </a:solidFill>
                <a:latin typeface="微软雅黑" charset="0"/>
                <a:ea typeface="微软雅黑" charset="0"/>
              </a:rPr>
              <a:t>MLP</a:t>
            </a:r>
            <a:r>
              <a:rPr lang="zh-CN" altLang="en-US" sz="1800" dirty="0">
                <a:solidFill>
                  <a:schemeClr val="tx1"/>
                </a:solidFill>
                <a:latin typeface="微软雅黑" charset="0"/>
                <a:ea typeface="微软雅黑" charset="0"/>
              </a:rPr>
              <a:t> 优化中的 </a:t>
            </a:r>
            <a:r>
              <a:rPr lang="en-US" altLang="zh-CN" sz="1800" dirty="0">
                <a:solidFill>
                  <a:schemeClr val="tx1"/>
                </a:solidFill>
                <a:latin typeface="微软雅黑" charset="0"/>
                <a:ea typeface="微软雅黑" charset="0"/>
              </a:rPr>
              <a:t>Landscape</a:t>
            </a:r>
            <a:r>
              <a:rPr lang="zh-CN" altLang="en-US" sz="1800" dirty="0">
                <a:solidFill>
                  <a:schemeClr val="tx1"/>
                </a:solidFill>
                <a:latin typeface="微软雅黑" charset="0"/>
                <a:ea typeface="微软雅黑" charset="0"/>
              </a:rPr>
              <a:t> 存在多个局部最优值，交换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位置 并不会影响到他根据 </a:t>
            </a:r>
            <a:r>
              <a:rPr lang="en-US" altLang="zh-CN" sz="1800" dirty="0">
                <a:solidFill>
                  <a:schemeClr val="tx1"/>
                </a:solidFill>
                <a:latin typeface="微软雅黑" charset="0"/>
                <a:ea typeface="微软雅黑" charset="0"/>
              </a:rPr>
              <a:t>Attention</a:t>
            </a:r>
            <a:r>
              <a:rPr lang="zh-CN" altLang="en-US" sz="1800" dirty="0">
                <a:solidFill>
                  <a:schemeClr val="tx1"/>
                </a:solidFill>
                <a:latin typeface="微软雅黑" charset="0"/>
                <a:ea typeface="微软雅黑" charset="0"/>
              </a:rPr>
              <a:t> 对整个序列的 </a:t>
            </a:r>
            <a:r>
              <a:rPr lang="en-US" altLang="zh-CN" sz="1800" dirty="0">
                <a:solidFill>
                  <a:schemeClr val="tx1"/>
                </a:solidFill>
                <a:latin typeface="微软雅黑" charset="0"/>
                <a:ea typeface="微软雅黑" charset="0"/>
              </a:rPr>
              <a:t>Value</a:t>
            </a:r>
            <a:r>
              <a:rPr lang="zh-CN" altLang="en-US" sz="1800" dirty="0">
                <a:solidFill>
                  <a:schemeClr val="tx1"/>
                </a:solidFill>
                <a:latin typeface="微软雅黑" charset="0"/>
                <a:ea typeface="微软雅黑" charset="0"/>
              </a:rPr>
              <a:t> 加权求和的值</a:t>
            </a: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r>
              <a:rPr lang="en-US" altLang="zh-CN" sz="1800" dirty="0">
                <a:solidFill>
                  <a:schemeClr val="tx1"/>
                </a:solidFill>
                <a:latin typeface="微软雅黑" charset="0"/>
                <a:ea typeface="微软雅黑" charset="0"/>
              </a:rPr>
              <a:t>2.</a:t>
            </a:r>
            <a:r>
              <a:rPr lang="zh-CN" altLang="en-US" sz="1800" dirty="0">
                <a:solidFill>
                  <a:schemeClr val="tx1"/>
                </a:solidFill>
                <a:latin typeface="微软雅黑" charset="0"/>
                <a:ea typeface="微软雅黑" charset="0"/>
              </a:rPr>
              <a:t>此外 </a:t>
            </a:r>
            <a:r>
              <a:rPr lang="en-US" altLang="zh-CN" sz="1800" dirty="0">
                <a:solidFill>
                  <a:schemeClr val="tx1"/>
                </a:solidFill>
                <a:latin typeface="微软雅黑" charset="0"/>
                <a:ea typeface="微软雅黑" charset="0"/>
              </a:rPr>
              <a:t>Transformer</a:t>
            </a:r>
            <a:r>
              <a:rPr lang="zh-CN" altLang="en-US" sz="1800" dirty="0">
                <a:solidFill>
                  <a:schemeClr val="tx1"/>
                </a:solidFill>
                <a:latin typeface="微软雅黑" charset="0"/>
                <a:ea typeface="微软雅黑" charset="0"/>
              </a:rPr>
              <a:t> 也没有额外的 </a:t>
            </a:r>
            <a:r>
              <a:rPr lang="en-US" altLang="zh-CN" sz="1800" dirty="0">
                <a:solidFill>
                  <a:schemeClr val="tx1"/>
                </a:solidFill>
                <a:latin typeface="微软雅黑" charset="0"/>
                <a:ea typeface="微软雅黑" charset="0"/>
              </a:rPr>
              <a:t>Recurrent</a:t>
            </a:r>
            <a:r>
              <a:rPr lang="zh-CN" altLang="en-US" sz="1800" dirty="0">
                <a:solidFill>
                  <a:schemeClr val="tx1"/>
                </a:solidFill>
                <a:latin typeface="微软雅黑" charset="0"/>
                <a:ea typeface="微软雅黑" charset="0"/>
              </a:rPr>
              <a:t> 或者 </a:t>
            </a:r>
            <a:r>
              <a:rPr lang="en-US" altLang="zh-CN" sz="1800" dirty="0">
                <a:solidFill>
                  <a:schemeClr val="tx1"/>
                </a:solidFill>
                <a:latin typeface="微软雅黑" charset="0"/>
                <a:ea typeface="微软雅黑" charset="0"/>
              </a:rPr>
              <a:t>CNN</a:t>
            </a:r>
            <a:r>
              <a:rPr lang="zh-CN" altLang="en-US" sz="1800" dirty="0">
                <a:solidFill>
                  <a:schemeClr val="tx1"/>
                </a:solidFill>
                <a:latin typeface="微软雅黑" charset="0"/>
                <a:ea typeface="微软雅黑" charset="0"/>
              </a:rPr>
              <a:t> 等结构去关注局部或全局的位置信息</a:t>
            </a: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r>
              <a:rPr lang="en-US" altLang="zh-CN" sz="1800" dirty="0">
                <a:solidFill>
                  <a:schemeClr val="tx1"/>
                </a:solidFill>
                <a:latin typeface="微软雅黑" charset="0"/>
                <a:ea typeface="微软雅黑" charset="0"/>
              </a:rPr>
              <a:t>3.</a:t>
            </a:r>
            <a:r>
              <a:rPr lang="zh-CN" altLang="en-US" sz="1800" dirty="0">
                <a:solidFill>
                  <a:schemeClr val="tx1"/>
                </a:solidFill>
                <a:latin typeface="微软雅黑" charset="0"/>
                <a:ea typeface="微软雅黑" charset="0"/>
              </a:rPr>
              <a:t>所有的 </a:t>
            </a:r>
            <a:r>
              <a:rPr lang="en-US" altLang="zh-CN" sz="1800" dirty="0">
                <a:solidFill>
                  <a:schemeClr val="tx1"/>
                </a:solidFill>
                <a:latin typeface="微软雅黑" charset="0"/>
                <a:ea typeface="微软雅黑" charset="0"/>
              </a:rPr>
              <a:t>FFN</a:t>
            </a:r>
            <a:r>
              <a:rPr lang="zh-CN" altLang="en-US" sz="1800" dirty="0">
                <a:solidFill>
                  <a:schemeClr val="tx1"/>
                </a:solidFill>
                <a:latin typeface="微软雅黑" charset="0"/>
                <a:ea typeface="微软雅黑" charset="0"/>
              </a:rPr>
              <a:t> 也是作用在每个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的 </a:t>
            </a:r>
            <a:r>
              <a:rPr lang="en-US" altLang="zh-CN" sz="1800" dirty="0">
                <a:solidFill>
                  <a:schemeClr val="tx1"/>
                </a:solidFill>
                <a:latin typeface="微软雅黑" charset="0"/>
                <a:ea typeface="微软雅黑" charset="0"/>
              </a:rPr>
              <a:t>embedding</a:t>
            </a:r>
            <a:r>
              <a:rPr lang="zh-CN" altLang="en-US" sz="1800" dirty="0">
                <a:solidFill>
                  <a:schemeClr val="tx1"/>
                </a:solidFill>
                <a:latin typeface="微软雅黑" charset="0"/>
                <a:ea typeface="微软雅黑" charset="0"/>
              </a:rPr>
              <a:t> </a:t>
            </a:r>
            <a:r>
              <a:rPr lang="en-US" altLang="zh-CN" sz="1800" dirty="0">
                <a:solidFill>
                  <a:schemeClr val="tx1"/>
                </a:solidFill>
                <a:latin typeface="微软雅黑" charset="0"/>
                <a:ea typeface="微软雅黑" charset="0"/>
              </a:rPr>
              <a:t>space</a:t>
            </a:r>
            <a:r>
              <a:rPr lang="zh-CN" altLang="en-US" sz="1800" dirty="0">
                <a:solidFill>
                  <a:schemeClr val="tx1"/>
                </a:solidFill>
                <a:latin typeface="微软雅黑" charset="0"/>
                <a:ea typeface="微软雅黑" charset="0"/>
              </a:rPr>
              <a:t> 中的，也不会关注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间的位置信息</a:t>
            </a: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r>
              <a:rPr lang="zh-CN" altLang="en-US" sz="1800" dirty="0">
                <a:solidFill>
                  <a:schemeClr val="tx1"/>
                </a:solidFill>
                <a:latin typeface="微软雅黑" charset="0"/>
                <a:ea typeface="微软雅黑" charset="0"/>
              </a:rPr>
              <a:t>所以我们需要一种机制让模型感知到每个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在不同的位置上是不相同的，并且能关注到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之间的相对位置信息就更好了，下面我们就选取了一些 </a:t>
            </a:r>
            <a:r>
              <a:rPr lang="en-US" altLang="zh-CN" sz="1800" dirty="0">
                <a:solidFill>
                  <a:schemeClr val="tx1"/>
                </a:solidFill>
                <a:latin typeface="微软雅黑" charset="0"/>
                <a:ea typeface="微软雅黑" charset="0"/>
              </a:rPr>
              <a:t>PE</a:t>
            </a:r>
            <a:r>
              <a:rPr lang="zh-CN" altLang="en-US" sz="1800" dirty="0">
                <a:solidFill>
                  <a:schemeClr val="tx1"/>
                </a:solidFill>
                <a:latin typeface="微软雅黑" charset="0"/>
                <a:ea typeface="微软雅黑" charset="0"/>
              </a:rPr>
              <a:t> 来研究和实验</a:t>
            </a:r>
            <a:endParaRPr lang="en-US" altLang="zh-CN" sz="1800" dirty="0">
              <a:solidFill>
                <a:schemeClr val="tx1"/>
              </a:solidFill>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en-US" altLang="zh-CN" sz="1800" dirty="0">
                <a:solidFill>
                  <a:schemeClr val="tx1"/>
                </a:solidFill>
              </a:rPr>
              <a:t>PE</a:t>
            </a:r>
            <a:r>
              <a:rPr lang="zh-CN" altLang="en-US" sz="1800" dirty="0">
                <a:solidFill>
                  <a:schemeClr val="tx1"/>
                </a:solidFill>
              </a:rPr>
              <a:t> 等形式从最早的 </a:t>
            </a:r>
            <a:r>
              <a:rPr lang="en-US" altLang="zh-CN" sz="1800" dirty="0">
                <a:solidFill>
                  <a:schemeClr val="tx1"/>
                </a:solidFill>
              </a:rPr>
              <a:t>Learnable</a:t>
            </a:r>
            <a:r>
              <a:rPr lang="zh-CN" altLang="en-US" sz="1800" dirty="0">
                <a:solidFill>
                  <a:schemeClr val="tx1"/>
                </a:solidFill>
              </a:rPr>
              <a:t> 和 </a:t>
            </a:r>
            <a:r>
              <a:rPr lang="en-US" altLang="zh-CN" sz="1800" dirty="0">
                <a:solidFill>
                  <a:schemeClr val="tx1"/>
                </a:solidFill>
              </a:rPr>
              <a:t>Sinusoidal</a:t>
            </a:r>
            <a:r>
              <a:rPr lang="zh-CN" altLang="en-US" sz="1800" dirty="0">
                <a:solidFill>
                  <a:schemeClr val="tx1"/>
                </a:solidFill>
              </a:rPr>
              <a:t> 到后来的 </a:t>
            </a:r>
            <a:r>
              <a:rPr lang="en-US" altLang="zh-CN" sz="1800" dirty="0" err="1">
                <a:solidFill>
                  <a:schemeClr val="tx1"/>
                </a:solidFill>
              </a:rPr>
              <a:t>RoPE</a:t>
            </a:r>
            <a:r>
              <a:rPr lang="zh-CN" altLang="en-US" sz="1800" dirty="0">
                <a:solidFill>
                  <a:schemeClr val="tx1"/>
                </a:solidFill>
              </a:rPr>
              <a:t>、</a:t>
            </a:r>
            <a:r>
              <a:rPr lang="en-US" altLang="zh-CN" sz="1800" dirty="0" err="1">
                <a:solidFill>
                  <a:schemeClr val="tx1"/>
                </a:solidFill>
              </a:rPr>
              <a:t>ALiBi</a:t>
            </a:r>
            <a:r>
              <a:rPr lang="zh-CN" altLang="en-US" sz="1800" dirty="0">
                <a:solidFill>
                  <a:schemeClr val="tx1"/>
                </a:solidFill>
              </a:rPr>
              <a:t> 等，在不停地迭代，但具体什么 </a:t>
            </a:r>
            <a:r>
              <a:rPr lang="en-US" altLang="zh-CN" sz="1800" dirty="0">
                <a:solidFill>
                  <a:schemeClr val="tx1"/>
                </a:solidFill>
              </a:rPr>
              <a:t>PE</a:t>
            </a:r>
            <a:r>
              <a:rPr lang="zh-CN" altLang="en-US" sz="1800" dirty="0">
                <a:solidFill>
                  <a:schemeClr val="tx1"/>
                </a:solidFill>
              </a:rPr>
              <a:t> 是最佳实践是没有定论的，到现在依然是一种实验导向的问题，虽然后来提出的很多编码都有良好的理论性质的解释，但实际效果受模型黑盒的性质影响，并没有理论结论说哪种位置编码更好</a:t>
            </a:r>
            <a:endParaRPr lang="en-US" altLang="zh-CN" sz="1800" dirty="0">
              <a:solidFill>
                <a:schemeClr val="tx1"/>
              </a:solidFill>
            </a:endParaRPr>
          </a:p>
          <a:p>
            <a:pPr marL="0" indent="0">
              <a:lnSpc>
                <a:spcPct val="150000"/>
              </a:lnSpc>
              <a:buFont typeface="Arial" panose="020B0604020202020204" pitchFamily="34" charset="0"/>
              <a:buNone/>
            </a:pPr>
            <a:endParaRPr lang="en-US" altLang="zh-CN" sz="1800" dirty="0">
              <a:solidFill>
                <a:schemeClr val="tx1"/>
              </a:solidFill>
            </a:endParaRPr>
          </a:p>
          <a:p>
            <a:pPr marL="0" indent="0">
              <a:lnSpc>
                <a:spcPct val="150000"/>
              </a:lnSpc>
              <a:buFont typeface="Arial" panose="020B0604020202020204" pitchFamily="34" charset="0"/>
              <a:buNone/>
            </a:pPr>
            <a:r>
              <a:rPr lang="zh-CN" altLang="en-US" sz="1800" dirty="0">
                <a:solidFill>
                  <a:schemeClr val="tx1"/>
                </a:solidFill>
              </a:rPr>
              <a:t>下面我们就选取一些做介绍</a:t>
            </a:r>
            <a:endParaRPr lang="en-US" altLang="zh-CN" sz="1800" dirty="0">
              <a:solidFill>
                <a:schemeClr val="tx1"/>
              </a:solidFill>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9</a:t>
            </a:fld>
            <a:endParaRPr lang="zh-CN" altLang="en-US"/>
          </a:p>
        </p:txBody>
      </p:sp>
    </p:spTree>
    <p:extLst>
      <p:ext uri="{BB962C8B-B14F-4D97-AF65-F5344CB8AC3E}">
        <p14:creationId xmlns:p14="http://schemas.microsoft.com/office/powerpoint/2010/main" val="127786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732F84F-4E92-D14C-8692-1CED676628DB}" type="datetimeFigureOut">
              <a:rPr kumimoji="1" lang="zh-CN" altLang="en-US" smtClean="0"/>
              <a:t>2024/5/22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3B2CB05-A856-FD45-BF78-D3247AD362EF}"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5"/>
            <a:ext cx="10515600" cy="914400"/>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914400"/>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914400"/>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914400"/>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5"/>
            <a:ext cx="10515600" cy="914400"/>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914400"/>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7"/>
            <a:ext cx="10515600" cy="1139192"/>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914400"/>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914400"/>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5"/>
            <a:ext cx="10515600" cy="914400"/>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914400"/>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914400"/>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914400"/>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5"/>
            <a:ext cx="10515600" cy="914400"/>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914400"/>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Group 16"/>
          <p:cNvGrpSpPr/>
          <p:nvPr userDrawn="1"/>
        </p:nvGrpSpPr>
        <p:grpSpPr>
          <a:xfrm>
            <a:off x="0" y="0"/>
            <a:ext cx="7152640" cy="6858000"/>
            <a:chOff x="0" y="0"/>
            <a:chExt cx="7152640" cy="6858000"/>
          </a:xfrm>
        </p:grpSpPr>
        <p:sp>
          <p:nvSpPr>
            <p:cNvPr id="14" name="Rectangle 13"/>
            <p:cNvSpPr/>
            <p:nvPr userDrawn="1"/>
          </p:nvSpPr>
          <p:spPr>
            <a:xfrm>
              <a:off x="0" y="0"/>
              <a:ext cx="7152640" cy="6858000"/>
            </a:xfrm>
            <a:prstGeom prst="rect">
              <a:avLst/>
            </a:prstGeom>
            <a:gradFill flip="none" rotWithShape="1">
              <a:gsLst>
                <a:gs pos="75000">
                  <a:srgbClr val="FFFFFF"/>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Straight Connector 9"/>
            <p:cNvCxnSpPr/>
            <p:nvPr userDrawn="1"/>
          </p:nvCxnSpPr>
          <p:spPr>
            <a:xfrm>
              <a:off x="831850" y="4589463"/>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userDrawn="1">
            <p:ph type="title"/>
          </p:nvPr>
        </p:nvSpPr>
        <p:spPr>
          <a:xfrm>
            <a:off x="831850" y="1709738"/>
            <a:ext cx="10521950" cy="2613025"/>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userDrawn="1">
            <p:ph type="body" idx="1"/>
          </p:nvPr>
        </p:nvSpPr>
        <p:spPr>
          <a:xfrm>
            <a:off x="831850" y="4856164"/>
            <a:ext cx="10521950" cy="123348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userDrawn="1">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userDrawn="1">
            <p:ph type="ftr" sz="quarter" idx="11"/>
          </p:nvPr>
        </p:nvSpPr>
        <p:spPr/>
        <p:txBody>
          <a:bodyPr/>
          <a:lstStyle/>
          <a:p>
            <a:endParaRPr lang="zh-CN" altLang="en-US"/>
          </a:p>
        </p:txBody>
      </p:sp>
      <p:sp>
        <p:nvSpPr>
          <p:cNvPr id="6" name="Slide Number Placeholder 5"/>
          <p:cNvSpPr>
            <a:spLocks noGrp="1"/>
          </p:cNvSpPr>
          <p:nvPr userDrawn="1">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914400"/>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914400"/>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1139192"/>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1142048"/>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1142047"/>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4.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5.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8" name="TextBox 1"/>
          <p:cNvSpPr txBox="1">
            <a:spLocks noChangeArrowheads="1"/>
          </p:cNvSpPr>
          <p:nvPr userDrawn="1"/>
        </p:nvSpPr>
        <p:spPr bwMode="auto">
          <a:xfrm>
            <a:off x="6288617" y="133351"/>
            <a:ext cx="5664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600">
              <a:latin typeface="+mj-ea"/>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51497"/>
            <a:ext cx="10515600" cy="913745"/>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600179"/>
            <a:ext cx="10515600" cy="457678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7" name="Rectangle 6"/>
          <p:cNvSpPr/>
          <p:nvPr userDrawn="1"/>
        </p:nvSpPr>
        <p:spPr>
          <a:xfrm>
            <a:off x="0" y="0"/>
            <a:ext cx="12192000" cy="416560"/>
          </a:xfrm>
          <a:prstGeom prst="rect">
            <a:avLst/>
          </a:prstGeom>
          <a:gradFill>
            <a:gsLst>
              <a:gs pos="0">
                <a:schemeClr val="accent5">
                  <a:lumMod val="80000"/>
                </a:schemeClr>
              </a:gs>
              <a:gs pos="100000">
                <a:schemeClr val="accent6">
                  <a:lumMod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ext Placeholder 11"/>
          <p:cNvSpPr txBox="1"/>
          <p:nvPr userDrawn="1"/>
        </p:nvSpPr>
        <p:spPr>
          <a:xfrm>
            <a:off x="0" y="0"/>
            <a:ext cx="4032000" cy="416560"/>
          </a:xfrm>
          <a:prstGeom prst="rect">
            <a:avLst/>
          </a:prstGeom>
          <a:noFill/>
          <a:ln>
            <a:noFill/>
          </a:ln>
        </p:spPr>
        <p:txBody>
          <a:bodyPr anchor="ctr" anchorCtr="0">
            <a:noAutofit/>
          </a:bodyPr>
          <a:lstStyle>
            <a:defPPr>
              <a:defRPr lang="zh-CN"/>
            </a:defPPr>
            <a:lvl1pPr indent="0" algn="ctr">
              <a:lnSpc>
                <a:spcPct val="120000"/>
              </a:lnSpc>
              <a:spcBef>
                <a:spcPts val="1000"/>
              </a:spcBef>
              <a:buFont typeface="Arial" panose="020B0604020202020204" pitchFamily="34" charset="0"/>
              <a:buNone/>
              <a:defRPr>
                <a:solidFill>
                  <a:schemeClr val="bg1"/>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Transformer</a:t>
            </a:r>
            <a:endParaRPr lang="zh-CN" altLang="en-US" dirty="0">
              <a:latin typeface="微软雅黑" panose="020B0503020204020204" pitchFamily="34" charset="-122"/>
              <a:ea typeface="微软雅黑" panose="020B0503020204020204" pitchFamily="34" charset="-122"/>
            </a:endParaRPr>
          </a:p>
        </p:txBody>
      </p:sp>
      <p:sp>
        <p:nvSpPr>
          <p:cNvPr id="9" name="Text Placeholder 11"/>
          <p:cNvSpPr txBox="1"/>
          <p:nvPr userDrawn="1"/>
        </p:nvSpPr>
        <p:spPr>
          <a:xfrm>
            <a:off x="4080001" y="0"/>
            <a:ext cx="4032000" cy="416560"/>
          </a:xfrm>
          <a:prstGeom prst="rect">
            <a:avLst/>
          </a:prstGeom>
          <a:solidFill>
            <a:schemeClr val="bg1">
              <a:alpha val="75000"/>
            </a:schemeClr>
          </a:solidFill>
          <a:ln>
            <a:noFill/>
          </a:ln>
        </p:spPr>
        <p:txBody>
          <a:bodyPr anchor="ctr" anchorCtr="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alpha val="50000"/>
                  </a:schemeClr>
                </a:solidFill>
                <a:latin typeface="微软雅黑" panose="020B0503020204020204" pitchFamily="34" charset="-122"/>
                <a:ea typeface="微软雅黑" panose="020B0503020204020204" pitchFamily="34" charset="-122"/>
              </a:rPr>
              <a:t>Positional Encoding</a:t>
            </a:r>
            <a:endParaRPr lang="zh-CN" altLang="en-US" dirty="0">
              <a:solidFill>
                <a:schemeClr val="tx1">
                  <a:alpha val="50000"/>
                </a:schemeClr>
              </a:solidFill>
              <a:latin typeface="微软雅黑" panose="020B0503020204020204" pitchFamily="34" charset="-122"/>
              <a:ea typeface="微软雅黑" panose="020B0503020204020204" pitchFamily="34" charset="-122"/>
            </a:endParaRPr>
          </a:p>
        </p:txBody>
      </p:sp>
      <p:sp>
        <p:nvSpPr>
          <p:cNvPr id="10" name="Text Placeholder 11"/>
          <p:cNvSpPr txBox="1"/>
          <p:nvPr userDrawn="1"/>
        </p:nvSpPr>
        <p:spPr>
          <a:xfrm>
            <a:off x="8160002" y="0"/>
            <a:ext cx="4032000" cy="416560"/>
          </a:xfrm>
          <a:prstGeom prst="rect">
            <a:avLst/>
          </a:prstGeom>
          <a:solidFill>
            <a:schemeClr val="bg1">
              <a:alpha val="75000"/>
            </a:schemeClr>
          </a:solidFill>
          <a:ln>
            <a:noFill/>
          </a:ln>
        </p:spPr>
        <p:txBody>
          <a:bodyPr anchor="ctr" anchorCtr="0">
            <a:normAutofit/>
          </a:bodyPr>
          <a:lstStyle>
            <a:defPPr>
              <a:defRPr lang="zh-CN"/>
            </a:defPPr>
            <a:lvl1pPr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Experiments</a:t>
            </a:r>
            <a:endParaRPr lang="zh-CN" altLang="en-US" dirty="0">
              <a:latin typeface="微软雅黑" panose="020B0503020204020204" pitchFamily="34" charset="-122"/>
              <a:ea typeface="微软雅黑" panose="020B0503020204020204" pitchFamily="34" charset="-122"/>
            </a:endParaRPr>
          </a:p>
        </p:txBody>
      </p:sp>
      <p:cxnSp>
        <p:nvCxnSpPr>
          <p:cNvPr id="12" name="Straight Connector 11"/>
          <p:cNvCxnSpPr/>
          <p:nvPr userDrawn="1"/>
        </p:nvCxnSpPr>
        <p:spPr>
          <a:xfrm>
            <a:off x="838200" y="1465242"/>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b="0" i="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b="0" i="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b="0" i="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b="0" i="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b="0" i="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51497"/>
            <a:ext cx="10515600" cy="913745"/>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600179"/>
            <a:ext cx="10515600" cy="457678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7" name="Rectangle 6"/>
          <p:cNvSpPr/>
          <p:nvPr userDrawn="1"/>
        </p:nvSpPr>
        <p:spPr>
          <a:xfrm>
            <a:off x="0" y="0"/>
            <a:ext cx="12192000" cy="416560"/>
          </a:xfrm>
          <a:prstGeom prst="rect">
            <a:avLst/>
          </a:prstGeom>
          <a:gradFill>
            <a:gsLst>
              <a:gs pos="0">
                <a:schemeClr val="accent5">
                  <a:lumMod val="80000"/>
                </a:schemeClr>
              </a:gs>
              <a:gs pos="100000">
                <a:schemeClr val="accent6">
                  <a:lumMod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ext Placeholder 11"/>
          <p:cNvSpPr txBox="1"/>
          <p:nvPr userDrawn="1"/>
        </p:nvSpPr>
        <p:spPr>
          <a:xfrm>
            <a:off x="0"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Transformer</a:t>
            </a:r>
            <a:endParaRPr lang="zh-CN" altLang="en-US" dirty="0">
              <a:latin typeface="微软雅黑" panose="020B0503020204020204" pitchFamily="34" charset="-122"/>
              <a:ea typeface="微软雅黑" panose="020B0503020204020204" pitchFamily="34" charset="-122"/>
            </a:endParaRPr>
          </a:p>
        </p:txBody>
      </p:sp>
      <p:sp>
        <p:nvSpPr>
          <p:cNvPr id="9" name="Text Placeholder 11"/>
          <p:cNvSpPr txBox="1"/>
          <p:nvPr userDrawn="1"/>
        </p:nvSpPr>
        <p:spPr>
          <a:xfrm>
            <a:off x="4080001" y="0"/>
            <a:ext cx="4032000" cy="416560"/>
          </a:xfrm>
          <a:prstGeom prst="rect">
            <a:avLst/>
          </a:prstGeom>
          <a:noFill/>
          <a:ln>
            <a:noFill/>
          </a:ln>
        </p:spPr>
        <p:txBody>
          <a:bodyPr anchor="ctr" anchorCtr="0">
            <a:noAutofit/>
          </a:bodyPr>
          <a:lstStyle>
            <a:defPPr>
              <a:defRPr lang="zh-CN"/>
            </a:defPPr>
            <a:lvl1pPr lvl="0" indent="0" algn="ctr">
              <a:lnSpc>
                <a:spcPct val="120000"/>
              </a:lnSpc>
              <a:spcBef>
                <a:spcPts val="1000"/>
              </a:spcBef>
              <a:buFont typeface="Arial" panose="020B0604020202020204" pitchFamily="34" charset="0"/>
              <a:buNone/>
              <a:defRPr>
                <a:solidFill>
                  <a:schemeClr val="bg1"/>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Positional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Encoding</a:t>
            </a:r>
            <a:endParaRPr lang="zh-CN" altLang="en-US" dirty="0">
              <a:latin typeface="微软雅黑" panose="020B0503020204020204" pitchFamily="34" charset="-122"/>
              <a:ea typeface="微软雅黑" panose="020B0503020204020204" pitchFamily="34" charset="-122"/>
            </a:endParaRPr>
          </a:p>
        </p:txBody>
      </p:sp>
      <p:sp>
        <p:nvSpPr>
          <p:cNvPr id="10" name="Text Placeholder 11"/>
          <p:cNvSpPr txBox="1"/>
          <p:nvPr userDrawn="1"/>
        </p:nvSpPr>
        <p:spPr>
          <a:xfrm>
            <a:off x="8160002" y="0"/>
            <a:ext cx="4032000" cy="416560"/>
          </a:xfrm>
          <a:prstGeom prst="rect">
            <a:avLst/>
          </a:prstGeom>
          <a:solidFill>
            <a:schemeClr val="bg1">
              <a:alpha val="75000"/>
            </a:schemeClr>
          </a:solidFill>
          <a:ln>
            <a:noFill/>
          </a:ln>
        </p:spPr>
        <p:txBody>
          <a:bodyPr anchor="ctr" anchorCtr="0">
            <a:normAutofit/>
          </a:bodyPr>
          <a:lstStyle>
            <a:defPPr>
              <a:defRPr lang="zh-CN"/>
            </a:defPPr>
            <a:lvl1pPr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Experiments</a:t>
            </a:r>
            <a:endParaRPr lang="zh-CN" altLang="en-US" dirty="0">
              <a:latin typeface="微软雅黑" panose="020B0503020204020204" pitchFamily="34" charset="-122"/>
              <a:ea typeface="微软雅黑" panose="020B0503020204020204" pitchFamily="34" charset="-122"/>
            </a:endParaRPr>
          </a:p>
        </p:txBody>
      </p:sp>
      <p:cxnSp>
        <p:nvCxnSpPr>
          <p:cNvPr id="12" name="Straight Connector 11"/>
          <p:cNvCxnSpPr/>
          <p:nvPr userDrawn="1"/>
        </p:nvCxnSpPr>
        <p:spPr>
          <a:xfrm>
            <a:off x="838200" y="1465242"/>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51497"/>
            <a:ext cx="10515600" cy="913745"/>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600179"/>
            <a:ext cx="10515600" cy="457678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7" name="Rectangle 6"/>
          <p:cNvSpPr/>
          <p:nvPr userDrawn="1"/>
        </p:nvSpPr>
        <p:spPr>
          <a:xfrm>
            <a:off x="0" y="0"/>
            <a:ext cx="12192000" cy="416560"/>
          </a:xfrm>
          <a:prstGeom prst="rect">
            <a:avLst/>
          </a:prstGeom>
          <a:gradFill>
            <a:gsLst>
              <a:gs pos="0">
                <a:schemeClr val="accent5">
                  <a:lumMod val="80000"/>
                </a:schemeClr>
              </a:gs>
              <a:gs pos="100000">
                <a:schemeClr val="accent6">
                  <a:lumMod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ext Placeholder 11"/>
          <p:cNvSpPr txBox="1"/>
          <p:nvPr userDrawn="1"/>
        </p:nvSpPr>
        <p:spPr>
          <a:xfrm>
            <a:off x="0"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Transformer</a:t>
            </a:r>
            <a:endParaRPr lang="zh-CN" altLang="en-US" dirty="0">
              <a:latin typeface="微软雅黑" panose="020B0503020204020204" pitchFamily="34" charset="-122"/>
              <a:ea typeface="微软雅黑" panose="020B0503020204020204" pitchFamily="34" charset="-122"/>
            </a:endParaRPr>
          </a:p>
        </p:txBody>
      </p:sp>
      <p:sp>
        <p:nvSpPr>
          <p:cNvPr id="9" name="Text Placeholder 11"/>
          <p:cNvSpPr txBox="1"/>
          <p:nvPr userDrawn="1"/>
        </p:nvSpPr>
        <p:spPr>
          <a:xfrm>
            <a:off x="4080001"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Positional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Encoding</a:t>
            </a:r>
            <a:endParaRPr lang="zh-CN" altLang="en-US" dirty="0">
              <a:latin typeface="微软雅黑" panose="020B0503020204020204" pitchFamily="34" charset="-122"/>
              <a:ea typeface="微软雅黑" panose="020B0503020204020204" pitchFamily="34" charset="-122"/>
            </a:endParaRPr>
          </a:p>
        </p:txBody>
      </p:sp>
      <p:sp>
        <p:nvSpPr>
          <p:cNvPr id="10" name="Text Placeholder 11"/>
          <p:cNvSpPr txBox="1"/>
          <p:nvPr userDrawn="1"/>
        </p:nvSpPr>
        <p:spPr>
          <a:xfrm>
            <a:off x="8160002" y="0"/>
            <a:ext cx="4032000" cy="416560"/>
          </a:xfrm>
          <a:prstGeom prst="rect">
            <a:avLst/>
          </a:prstGeom>
          <a:noFill/>
          <a:ln>
            <a:noFill/>
          </a:ln>
        </p:spPr>
        <p:txBody>
          <a:bodyPr anchor="ctr" anchorCtr="0">
            <a:noAutofit/>
          </a:bodyPr>
          <a:lstStyle>
            <a:defPPr>
              <a:defRPr lang="zh-CN"/>
            </a:defPPr>
            <a:lvl1pPr lvl="0" indent="0" algn="ctr">
              <a:lnSpc>
                <a:spcPct val="120000"/>
              </a:lnSpc>
              <a:spcBef>
                <a:spcPts val="1000"/>
              </a:spcBef>
              <a:buFont typeface="Arial" panose="020B0604020202020204" pitchFamily="34" charset="0"/>
              <a:buNone/>
              <a:defRPr>
                <a:solidFill>
                  <a:schemeClr val="bg1"/>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Experiments</a:t>
            </a:r>
            <a:endParaRPr lang="zh-CN" altLang="en-US" dirty="0">
              <a:latin typeface="微软雅黑" panose="020B0503020204020204" pitchFamily="34" charset="-122"/>
              <a:ea typeface="微软雅黑" panose="020B0503020204020204" pitchFamily="34" charset="-122"/>
            </a:endParaRPr>
          </a:p>
        </p:txBody>
      </p:sp>
      <p:cxnSp>
        <p:nvCxnSpPr>
          <p:cNvPr id="12" name="Straight Connector 11"/>
          <p:cNvCxnSpPr/>
          <p:nvPr userDrawn="1"/>
        </p:nvCxnSpPr>
        <p:spPr>
          <a:xfrm>
            <a:off x="838200" y="1465242"/>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51497"/>
            <a:ext cx="10515600" cy="913745"/>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600179"/>
            <a:ext cx="10515600" cy="457678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7" name="Rectangle 6"/>
          <p:cNvSpPr/>
          <p:nvPr userDrawn="1"/>
        </p:nvSpPr>
        <p:spPr>
          <a:xfrm>
            <a:off x="0" y="0"/>
            <a:ext cx="12192000" cy="416560"/>
          </a:xfrm>
          <a:prstGeom prst="rect">
            <a:avLst/>
          </a:prstGeom>
          <a:gradFill>
            <a:gsLst>
              <a:gs pos="0">
                <a:schemeClr val="accent5">
                  <a:lumMod val="80000"/>
                </a:schemeClr>
              </a:gs>
              <a:gs pos="100000">
                <a:schemeClr val="accent6">
                  <a:lumMod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ext Placeholder 11"/>
          <p:cNvSpPr txBox="1"/>
          <p:nvPr userDrawn="1"/>
        </p:nvSpPr>
        <p:spPr>
          <a:xfrm>
            <a:off x="0"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Transformer</a:t>
            </a:r>
            <a:endParaRPr lang="zh-CN" altLang="en-US" dirty="0">
              <a:latin typeface="微软雅黑" panose="020B0503020204020204" pitchFamily="34" charset="-122"/>
              <a:ea typeface="微软雅黑" panose="020B0503020204020204" pitchFamily="34" charset="-122"/>
            </a:endParaRPr>
          </a:p>
        </p:txBody>
      </p:sp>
      <p:sp>
        <p:nvSpPr>
          <p:cNvPr id="9" name="Text Placeholder 11"/>
          <p:cNvSpPr txBox="1"/>
          <p:nvPr userDrawn="1"/>
        </p:nvSpPr>
        <p:spPr>
          <a:xfrm>
            <a:off x="4080001"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Positional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Encoding</a:t>
            </a:r>
            <a:endParaRPr lang="zh-CN" altLang="en-US" dirty="0">
              <a:latin typeface="微软雅黑" panose="020B0503020204020204" pitchFamily="34" charset="-122"/>
              <a:ea typeface="微软雅黑" panose="020B0503020204020204" pitchFamily="34" charset="-122"/>
            </a:endParaRPr>
          </a:p>
        </p:txBody>
      </p:sp>
      <p:sp>
        <p:nvSpPr>
          <p:cNvPr id="10" name="Text Placeholder 11"/>
          <p:cNvSpPr txBox="1"/>
          <p:nvPr userDrawn="1"/>
        </p:nvSpPr>
        <p:spPr>
          <a:xfrm>
            <a:off x="8160002"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latin typeface="微软雅黑" panose="020B0503020204020204" pitchFamily="34" charset="-122"/>
                <a:ea typeface="微软雅黑" panose="020B0503020204020204" pitchFamily="34" charset="-122"/>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t>Experiments</a:t>
            </a:r>
            <a:endParaRPr lang="zh-CN" altLang="en-US" dirty="0"/>
          </a:p>
        </p:txBody>
      </p:sp>
      <p:cxnSp>
        <p:nvCxnSpPr>
          <p:cNvPr id="12" name="Straight Connector 11"/>
          <p:cNvCxnSpPr/>
          <p:nvPr userDrawn="1"/>
        </p:nvCxnSpPr>
        <p:spPr>
          <a:xfrm>
            <a:off x="838200" y="1465242"/>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1583266" y="946664"/>
            <a:ext cx="9025467" cy="5844448"/>
          </a:xfrm>
        </p:spPr>
        <p:txBody>
          <a:bodyPr vert="horz" lIns="91440" tIns="45720" rIns="91440" bIns="45720" rtlCol="0" anchor="t">
            <a:normAutofit/>
          </a:bodyPr>
          <a:lstStyle/>
          <a:p>
            <a:pPr marL="0" indent="0" algn="ctr">
              <a:spcBef>
                <a:spcPts val="0"/>
              </a:spcBef>
              <a:buNone/>
            </a:pPr>
            <a:r>
              <a:rPr lang="en-US" altLang="zh-CN" sz="3600" b="1" dirty="0">
                <a:cs typeface="黑体" charset="0"/>
              </a:rPr>
              <a:t>Research</a:t>
            </a:r>
            <a:r>
              <a:rPr lang="zh-CN" altLang="en-US" sz="3600" b="1" dirty="0">
                <a:cs typeface="黑体" charset="0"/>
              </a:rPr>
              <a:t> </a:t>
            </a:r>
            <a:r>
              <a:rPr lang="en-US" altLang="zh-CN" sz="3600" b="1" dirty="0">
                <a:cs typeface="黑体" charset="0"/>
              </a:rPr>
              <a:t>on</a:t>
            </a:r>
            <a:r>
              <a:rPr lang="zh-CN" altLang="en-US" sz="3600" b="1" dirty="0">
                <a:cs typeface="黑体" charset="0"/>
              </a:rPr>
              <a:t> </a:t>
            </a:r>
            <a:r>
              <a:rPr lang="en-US" altLang="zh-CN" sz="3600" b="1" dirty="0">
                <a:cs typeface="黑体" charset="0"/>
              </a:rPr>
              <a:t>Positional</a:t>
            </a:r>
            <a:r>
              <a:rPr lang="zh-CN" altLang="en-US" sz="3600" b="1" dirty="0">
                <a:cs typeface="黑体" charset="0"/>
              </a:rPr>
              <a:t> </a:t>
            </a:r>
            <a:r>
              <a:rPr lang="en-US" altLang="zh-CN" sz="3600" b="1" dirty="0">
                <a:cs typeface="黑体" charset="0"/>
              </a:rPr>
              <a:t>Encoding</a:t>
            </a:r>
          </a:p>
          <a:p>
            <a:pPr marL="0" indent="0" algn="ctr">
              <a:spcBef>
                <a:spcPts val="0"/>
              </a:spcBef>
              <a:buNone/>
            </a:pPr>
            <a:r>
              <a:rPr lang="en-US" altLang="zh-CN" sz="3600" b="1" dirty="0">
                <a:cs typeface="黑体" charset="0"/>
              </a:rPr>
              <a:t>in</a:t>
            </a:r>
            <a:r>
              <a:rPr lang="zh-CN" altLang="en-US" sz="3600" b="1" dirty="0">
                <a:cs typeface="黑体" charset="0"/>
              </a:rPr>
              <a:t> </a:t>
            </a:r>
            <a:r>
              <a:rPr lang="en-US" altLang="zh-CN" sz="3600" b="1" dirty="0">
                <a:cs typeface="黑体" charset="0"/>
              </a:rPr>
              <a:t>Transformer</a:t>
            </a:r>
          </a:p>
          <a:p>
            <a:pPr marL="0" indent="0" algn="ctr">
              <a:spcBef>
                <a:spcPts val="0"/>
              </a:spcBef>
              <a:buNone/>
            </a:pPr>
            <a:endParaRPr lang="zh-CN" altLang="en-US" sz="3600" dirty="0"/>
          </a:p>
          <a:p>
            <a:pPr marL="0" indent="0" algn="ctr">
              <a:spcBef>
                <a:spcPts val="0"/>
              </a:spcBef>
              <a:buNone/>
            </a:pPr>
            <a:endParaRPr lang="en-US" altLang="zh-CN" sz="1600" dirty="0"/>
          </a:p>
          <a:p>
            <a:pPr marL="0" indent="0" algn="ctr">
              <a:spcBef>
                <a:spcPts val="0"/>
              </a:spcBef>
              <a:buNone/>
              <a:tabLst>
                <a:tab pos="3227070" algn="ctr"/>
                <a:tab pos="5740400" algn="ctr"/>
              </a:tabLst>
            </a:pPr>
            <a:r>
              <a:rPr lang="zh-CN" altLang="en-US" sz="2400" dirty="0"/>
              <a:t>   学</a:t>
            </a:r>
            <a:r>
              <a:rPr lang="zh-CN" sz="2400" dirty="0"/>
              <a:t>　</a:t>
            </a:r>
            <a:r>
              <a:rPr lang="zh-CN" altLang="en-US" sz="2400" dirty="0"/>
              <a:t>号</a:t>
            </a:r>
            <a:r>
              <a:rPr lang="en-US" altLang="zh-CN" sz="2400" dirty="0"/>
              <a:t>	</a:t>
            </a:r>
            <a:r>
              <a:rPr lang="zh-CN" altLang="en-US" sz="2400" dirty="0"/>
              <a:t>姓　名</a:t>
            </a:r>
            <a:endParaRPr lang="en-US" altLang="zh-CN" sz="2400" dirty="0"/>
          </a:p>
          <a:p>
            <a:pPr marL="0" indent="0" algn="ctr">
              <a:spcBef>
                <a:spcPts val="0"/>
              </a:spcBef>
              <a:buNone/>
              <a:tabLst>
                <a:tab pos="3227070" algn="ctr"/>
                <a:tab pos="5740400" algn="ctr"/>
              </a:tabLst>
            </a:pPr>
            <a:endParaRPr lang="en-US" altLang="zh-CN" sz="2400" dirty="0"/>
          </a:p>
          <a:p>
            <a:pPr marL="0" indent="0" algn="ctr">
              <a:spcBef>
                <a:spcPts val="0"/>
              </a:spcBef>
              <a:buNone/>
              <a:tabLst>
                <a:tab pos="3227070" algn="ctr"/>
                <a:tab pos="5740400" algn="ctr"/>
              </a:tabLst>
            </a:pPr>
            <a:endParaRPr lang="en-US" altLang="zh-CN" sz="2400" dirty="0"/>
          </a:p>
          <a:p>
            <a:pPr marL="0" indent="0" algn="ctr">
              <a:spcBef>
                <a:spcPts val="0"/>
              </a:spcBef>
              <a:buNone/>
              <a:tabLst>
                <a:tab pos="3227070" algn="ctr"/>
                <a:tab pos="5740400" algn="ctr"/>
              </a:tabLst>
            </a:pPr>
            <a:endParaRPr lang="en-US" altLang="zh-CN" sz="2400" dirty="0"/>
          </a:p>
          <a:p>
            <a:pPr marL="0" indent="0" algn="ctr">
              <a:spcBef>
                <a:spcPts val="0"/>
              </a:spcBef>
              <a:buNone/>
            </a:pPr>
            <a:endParaRPr lang="en-US" altLang="zh-CN" sz="1600" dirty="0"/>
          </a:p>
          <a:p>
            <a:pPr marL="0" indent="0" algn="ctr">
              <a:spcBef>
                <a:spcPts val="0"/>
              </a:spcBef>
              <a:buNone/>
            </a:pPr>
            <a:endParaRPr lang="en-US" altLang="zh-CN" sz="1600" dirty="0"/>
          </a:p>
          <a:p>
            <a:pPr marL="0" indent="0" algn="ctr">
              <a:spcBef>
                <a:spcPts val="0"/>
              </a:spcBef>
              <a:buNone/>
            </a:pPr>
            <a:r>
              <a:rPr lang="zh-CN" altLang="en-US" dirty="0"/>
              <a:t>第十三周  星期五  下午</a:t>
            </a:r>
            <a:endParaRPr lang="en-US" altLang="zh-CN" dirty="0"/>
          </a:p>
          <a:p>
            <a:pPr marL="0" indent="0" algn="ctr">
              <a:spcBef>
                <a:spcPts val="0"/>
              </a:spcBef>
              <a:buNone/>
            </a:pPr>
            <a:r>
              <a:rPr lang="en-US" altLang="zh-CN" dirty="0"/>
              <a:t>2024 </a:t>
            </a:r>
            <a:r>
              <a:rPr lang="zh-CN" altLang="en-US" dirty="0"/>
              <a:t>年 </a:t>
            </a:r>
            <a:r>
              <a:rPr lang="en-US" altLang="zh-CN" dirty="0"/>
              <a:t>5 </a:t>
            </a:r>
            <a:r>
              <a:rPr lang="zh-CN" altLang="en-US" dirty="0"/>
              <a:t>月 </a:t>
            </a:r>
            <a:r>
              <a:rPr lang="en-US" altLang="zh-CN" dirty="0"/>
              <a:t>24 </a:t>
            </a:r>
            <a:r>
              <a:rPr lang="zh-CN" altLang="en-US" dirty="0"/>
              <a:t>日</a:t>
            </a:r>
            <a:endParaRPr lang="zh-CN" altLang="en-US" dirty="0">
              <a:solidFill>
                <a:srgbClr val="FF0000"/>
              </a:solidFill>
            </a:endParaRPr>
          </a:p>
        </p:txBody>
      </p:sp>
      <p:sp>
        <p:nvSpPr>
          <p:cNvPr id="2051" name="TextBox 1"/>
          <p:cNvSpPr txBox="1">
            <a:spLocks noChangeArrowheads="1"/>
          </p:cNvSpPr>
          <p:nvPr/>
        </p:nvSpPr>
        <p:spPr bwMode="auto">
          <a:xfrm>
            <a:off x="6282216" y="284760"/>
            <a:ext cx="5664200" cy="42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r" eaLnBrk="1" hangingPunct="1">
              <a:spcBef>
                <a:spcPct val="0"/>
              </a:spcBef>
              <a:buFontTx/>
              <a:buNone/>
            </a:pPr>
            <a:r>
              <a:rPr lang="zh-CN" altLang="en-US" sz="1600" b="1" dirty="0">
                <a:latin typeface="黑体" charset="0"/>
                <a:ea typeface="黑体" charset="0"/>
                <a:cs typeface="黑体" charset="0"/>
              </a:rPr>
              <a:t>“深度学习”课程大作业展示</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324" y="47037"/>
            <a:ext cx="899627" cy="899627"/>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pic>
        <p:nvPicPr>
          <p:cNvPr id="3" name="图片 2" descr="upload_post_object_v2_3421126207"/>
          <p:cNvPicPr>
            <a:picLocks noChangeAspect="1"/>
          </p:cNvPicPr>
          <p:nvPr/>
        </p:nvPicPr>
        <p:blipFill>
          <a:blip r:embed="rId3"/>
          <a:stretch>
            <a:fillRect/>
          </a:stretch>
        </p:blipFill>
        <p:spPr>
          <a:xfrm>
            <a:off x="0" y="2860571"/>
            <a:ext cx="5850633" cy="2312828"/>
          </a:xfrm>
          <a:prstGeom prst="rect">
            <a:avLst/>
          </a:prstGeom>
        </p:spPr>
      </p:pic>
      <p:pic>
        <p:nvPicPr>
          <p:cNvPr id="6" name="图片 5" descr="upload_post_object_v2_3519011621"/>
          <p:cNvPicPr>
            <a:picLocks noChangeAspect="1"/>
          </p:cNvPicPr>
          <p:nvPr/>
        </p:nvPicPr>
        <p:blipFill>
          <a:blip r:embed="rId4"/>
          <a:stretch>
            <a:fillRect/>
          </a:stretch>
        </p:blipFill>
        <p:spPr>
          <a:xfrm>
            <a:off x="4926475" y="2254477"/>
            <a:ext cx="7171065" cy="35250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6" name="Content Placeholder 3"/>
          <p:cNvSpPr txBox="1"/>
          <p:nvPr/>
        </p:nvSpPr>
        <p:spPr>
          <a:xfrm>
            <a:off x="685098" y="1716841"/>
            <a:ext cx="8855158"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en-US" altLang="zh-CN"/>
              <a:t>PE(t</a:t>
            </a:r>
            <a:r>
              <a:rPr lang="zh-CN" altLang="en-US"/>
              <a:t>+Δ</a:t>
            </a:r>
            <a:r>
              <a:rPr lang="en-US" altLang="zh-CN"/>
              <a:t>t) </a:t>
            </a:r>
            <a:r>
              <a:rPr lang="zh-CN" altLang="en-US"/>
              <a:t>可以表示为 PE(</a:t>
            </a:r>
            <a:r>
              <a:rPr lang="en-US" altLang="zh-CN"/>
              <a:t>t</a:t>
            </a:r>
            <a:r>
              <a:rPr lang="zh-CN" altLang="en-US"/>
              <a:t>) 的只与 Δt 有关的线性组合</a:t>
            </a:r>
          </a:p>
        </p:txBody>
      </p:sp>
      <p:pic>
        <p:nvPicPr>
          <p:cNvPr id="3" name="图片 2" descr="upload_post_object_v2_502421675"/>
          <p:cNvPicPr>
            <a:picLocks noChangeAspect="1"/>
          </p:cNvPicPr>
          <p:nvPr/>
        </p:nvPicPr>
        <p:blipFill>
          <a:blip r:embed="rId3"/>
          <a:stretch>
            <a:fillRect/>
          </a:stretch>
        </p:blipFill>
        <p:spPr>
          <a:xfrm>
            <a:off x="1469470" y="2995369"/>
            <a:ext cx="9253106" cy="34916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2" name="Content Placeholder 3"/>
          <p:cNvSpPr txBox="1"/>
          <p:nvPr/>
        </p:nvSpPr>
        <p:spPr>
          <a:xfrm>
            <a:off x="685098" y="1716841"/>
            <a:ext cx="9578401"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en-US" altLang="zh-CN"/>
              <a:t>PE(t</a:t>
            </a:r>
            <a:r>
              <a:rPr lang="zh-CN" altLang="en-US"/>
              <a:t>+Δ</a:t>
            </a:r>
            <a:r>
              <a:rPr lang="en-US" altLang="zh-CN"/>
              <a:t>t) </a:t>
            </a:r>
            <a:r>
              <a:rPr lang="zh-CN" altLang="en-US"/>
              <a:t>与 PE(</a:t>
            </a:r>
            <a:r>
              <a:rPr lang="en-US" altLang="zh-CN"/>
              <a:t>t</a:t>
            </a:r>
            <a:r>
              <a:rPr lang="zh-CN" altLang="en-US"/>
              <a:t>) 的内积只与 Δt 有关，可以反映相对距离</a:t>
            </a:r>
          </a:p>
        </p:txBody>
      </p:sp>
      <p:pic>
        <p:nvPicPr>
          <p:cNvPr id="3" name="图片 2" descr="upload_post_object_v2_3657104492"/>
          <p:cNvPicPr>
            <a:picLocks noChangeAspect="1"/>
          </p:cNvPicPr>
          <p:nvPr/>
        </p:nvPicPr>
        <p:blipFill>
          <a:blip r:embed="rId3"/>
          <a:stretch>
            <a:fillRect/>
          </a:stretch>
        </p:blipFill>
        <p:spPr>
          <a:xfrm>
            <a:off x="1073408" y="3102073"/>
            <a:ext cx="10045230" cy="3547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2" name="Content Placeholder 3"/>
          <p:cNvSpPr txBox="1"/>
          <p:nvPr/>
        </p:nvSpPr>
        <p:spPr>
          <a:xfrm>
            <a:off x="685098" y="1716841"/>
            <a:ext cx="9578401"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zh-CN" altLang="en-US"/>
              <a:t>远距衰减性</a:t>
            </a:r>
          </a:p>
        </p:txBody>
      </p:sp>
      <p:pic>
        <p:nvPicPr>
          <p:cNvPr id="4" name="图片 3" descr="upload_post_object_v2_1674669480"/>
          <p:cNvPicPr>
            <a:picLocks noChangeAspect="1"/>
          </p:cNvPicPr>
          <p:nvPr/>
        </p:nvPicPr>
        <p:blipFill>
          <a:blip r:embed="rId3"/>
          <a:stretch>
            <a:fillRect/>
          </a:stretch>
        </p:blipFill>
        <p:spPr>
          <a:xfrm>
            <a:off x="3157187" y="3009228"/>
            <a:ext cx="5231116" cy="34192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2" name="Content Placeholder 3"/>
          <p:cNvSpPr txBox="1"/>
          <p:nvPr/>
        </p:nvSpPr>
        <p:spPr>
          <a:xfrm>
            <a:off x="685098" y="1716841"/>
            <a:ext cx="9578401" cy="47900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zh-CN" altLang="en-US">
                <a:solidFill>
                  <a:schemeClr val="tx1"/>
                </a:solidFill>
                <a:latin typeface="微软雅黑" charset="0"/>
                <a:ea typeface="微软雅黑" charset="0"/>
              </a:rPr>
              <a:t>交换对称性</a:t>
            </a:r>
          </a:p>
          <a:p>
            <a:pPr marL="228600" indent="-228600" algn="l" defTabSz="0" rtl="0" eaLnBrk="1" latinLnBrk="0" hangingPunct="1">
              <a:lnSpc>
                <a:spcPct val="120000"/>
              </a:lnSpc>
              <a:spcBef>
                <a:spcPts val="1000"/>
              </a:spcBef>
              <a:spcAft>
                <a:spcPct val="0"/>
              </a:spcAft>
              <a:buFont typeface="Arial" panose="020B0604020202020204" pitchFamily="34" charset="0"/>
              <a:buChar char="•"/>
            </a:pPr>
            <a:endParaRPr lang="zh-CN" altLang="en-US" sz="2400" dirty="0">
              <a:solidFill>
                <a:schemeClr val="tx1"/>
              </a:solidFill>
              <a:latin typeface="微软雅黑" charset="0"/>
              <a:ea typeface="微软雅黑" charset="0"/>
              <a:cs typeface="黑体" charset="0"/>
            </a:endParaRPr>
          </a:p>
          <a:p>
            <a:pPr marL="228600" indent="-228600" algn="l" defTabSz="0" rtl="0" eaLnBrk="1" latinLnBrk="0" hangingPunct="1">
              <a:lnSpc>
                <a:spcPct val="120000"/>
              </a:lnSpc>
              <a:spcBef>
                <a:spcPts val="1000"/>
              </a:spcBef>
              <a:spcAft>
                <a:spcPct val="0"/>
              </a:spcAft>
              <a:buFont typeface="Arial" panose="020B0604020202020204" pitchFamily="34" charset="0"/>
              <a:buChar char="•"/>
            </a:pPr>
            <a:endParaRPr lang="zh-CN" altLang="en-US" sz="2400" dirty="0">
              <a:solidFill>
                <a:schemeClr val="tx1"/>
              </a:solidFill>
              <a:latin typeface="微软雅黑" charset="0"/>
              <a:ea typeface="微软雅黑" charset="0"/>
              <a:cs typeface="黑体" charset="0"/>
            </a:endParaRPr>
          </a:p>
          <a:p>
            <a:pPr marL="228600" indent="-228600" algn="l" defTabSz="0" rtl="0" eaLnBrk="1" latinLnBrk="0" hangingPunct="1">
              <a:lnSpc>
                <a:spcPct val="120000"/>
              </a:lnSpc>
              <a:spcBef>
                <a:spcPts val="1000"/>
              </a:spcBef>
              <a:spcAft>
                <a:spcPct val="0"/>
              </a:spcAft>
              <a:buFont typeface="Arial" panose="020B0604020202020204" pitchFamily="34" charset="0"/>
              <a:buChar char="•"/>
            </a:pPr>
            <a:r>
              <a:rPr lang="zh-CN" altLang="en-US" sz="2400" dirty="0">
                <a:solidFill>
                  <a:schemeClr val="tx1"/>
                </a:solidFill>
                <a:latin typeface="微软雅黑" charset="0"/>
                <a:ea typeface="微软雅黑" charset="0"/>
                <a:cs typeface="黑体" charset="0"/>
              </a:rPr>
              <a:t>结论：</a:t>
            </a:r>
          </a:p>
          <a:p>
            <a:pPr marL="685800" lvl="1" indent="-228600" algn="l" defTabSz="0" rtl="0" eaLnBrk="1" latinLnBrk="0" hangingPunct="1">
              <a:lnSpc>
                <a:spcPct val="120000"/>
              </a:lnSpc>
              <a:spcBef>
                <a:spcPts val="1000"/>
              </a:spcBef>
              <a:spcAft>
                <a:spcPct val="0"/>
              </a:spcAft>
              <a:buFont typeface="Arial" panose="020B0604020202020204" pitchFamily="34" charset="0"/>
              <a:buChar char="•"/>
            </a:pPr>
            <a:r>
              <a:rPr lang="zh-CN" altLang="en-US" sz="2400" dirty="0">
                <a:solidFill>
                  <a:schemeClr val="tx1"/>
                </a:solidFill>
                <a:latin typeface="微软雅黑" charset="0"/>
                <a:ea typeface="微软雅黑" charset="0"/>
                <a:cs typeface="黑体" charset="0"/>
              </a:rPr>
              <a:t>单独看具有良好的性质</a:t>
            </a:r>
          </a:p>
          <a:p>
            <a:pPr marL="685800" lvl="1" indent="-228600" algn="l" defTabSz="0" rtl="0" eaLnBrk="1" latinLnBrk="0" hangingPunct="1">
              <a:lnSpc>
                <a:spcPct val="120000"/>
              </a:lnSpc>
              <a:spcBef>
                <a:spcPts val="1000"/>
              </a:spcBef>
              <a:spcAft>
                <a:spcPct val="0"/>
              </a:spcAft>
              <a:buFont typeface="Arial" panose="020B0604020202020204" pitchFamily="34" charset="0"/>
              <a:buChar char="•"/>
            </a:pPr>
            <a:r>
              <a:rPr lang="zh-CN" altLang="en-US" sz="2400" dirty="0">
                <a:solidFill>
                  <a:schemeClr val="tx1"/>
                </a:solidFill>
                <a:latin typeface="微软雅黑" charset="0"/>
                <a:ea typeface="微软雅黑" charset="0"/>
                <a:cs typeface="黑体" charset="0"/>
              </a:rPr>
              <a:t>可以期望模型能学习到其规律从而实</a:t>
            </a:r>
            <a:r>
              <a:rPr lang="zh-CN" altLang="en-US" dirty="0">
                <a:solidFill>
                  <a:schemeClr val="tx1"/>
                </a:solidFill>
                <a:latin typeface="微软雅黑" charset="0"/>
                <a:ea typeface="微软雅黑" charset="0"/>
                <a:cs typeface="黑体" charset="0"/>
              </a:rPr>
              <a:t>现一定程度的外推</a:t>
            </a:r>
          </a:p>
        </p:txBody>
      </p:sp>
      <p:pic>
        <p:nvPicPr>
          <p:cNvPr id="4" name="图片 3" descr="upload_post_object_v2_1111396834"/>
          <p:cNvPicPr>
            <a:picLocks noChangeAspect="1"/>
          </p:cNvPicPr>
          <p:nvPr/>
        </p:nvPicPr>
        <p:blipFill>
          <a:blip r:embed="rId3"/>
          <a:stretch>
            <a:fillRect/>
          </a:stretch>
        </p:blipFill>
        <p:spPr>
          <a:xfrm>
            <a:off x="3514960" y="3024688"/>
            <a:ext cx="5162126" cy="583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2" name="Content Placeholder 3"/>
          <p:cNvSpPr txBox="1"/>
          <p:nvPr/>
        </p:nvSpPr>
        <p:spPr>
          <a:xfrm>
            <a:off x="685098" y="1716841"/>
            <a:ext cx="9578401"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rPr>
              <a:t>问题</a:t>
            </a:r>
            <a:r>
              <a:rPr lang="zh-CN" altLang="en-US" sz="2400" dirty="0">
                <a:solidFill>
                  <a:schemeClr val="tx1"/>
                </a:solidFill>
                <a:latin typeface="微软雅黑" charset="0"/>
                <a:ea typeface="微软雅黑" charset="0"/>
                <a:cs typeface="黑体" charset="0"/>
              </a:rPr>
              <a:t>：</a:t>
            </a:r>
          </a:p>
          <a:p>
            <a:pPr lvl="1">
              <a:buFont typeface="Arial" panose="020B0604020202020204"/>
              <a:buChar char="•"/>
            </a:pPr>
            <a:r>
              <a:rPr lang="zh-CN" altLang="en-US">
                <a:solidFill>
                  <a:schemeClr val="tx1"/>
                </a:solidFill>
                <a:latin typeface="微软雅黑" charset="0"/>
                <a:ea typeface="微软雅黑" charset="0"/>
              </a:rPr>
              <a:t>与 </a:t>
            </a:r>
            <a:r>
              <a:rPr lang="en-US" altLang="zh-CN">
                <a:solidFill>
                  <a:schemeClr val="tx1"/>
                </a:solidFill>
                <a:latin typeface="微软雅黑" charset="0"/>
                <a:ea typeface="微软雅黑" charset="0"/>
              </a:rPr>
              <a:t>Embedding</a:t>
            </a:r>
            <a:r>
              <a:rPr lang="zh-CN" altLang="en-US">
                <a:solidFill>
                  <a:schemeClr val="tx1"/>
                </a:solidFill>
                <a:latin typeface="微软雅黑" charset="0"/>
                <a:ea typeface="微软雅黑" charset="0"/>
              </a:rPr>
              <a:t> 相加的方式</a:t>
            </a:r>
            <a:r>
              <a:rPr lang="zh-CN" altLang="en-US" b="1">
                <a:solidFill>
                  <a:srgbClr val="4472C4"/>
                </a:solidFill>
                <a:latin typeface="微软雅黑" charset="0"/>
                <a:ea typeface="微软雅黑" charset="0"/>
              </a:rPr>
              <a:t>不适应</a:t>
            </a:r>
            <a:r>
              <a:rPr lang="zh-CN" altLang="en-US">
                <a:solidFill>
                  <a:schemeClr val="tx1"/>
                </a:solidFill>
                <a:latin typeface="微软雅黑" charset="0"/>
                <a:ea typeface="微软雅黑" charset="0"/>
              </a:rPr>
              <a:t> </a:t>
            </a:r>
            <a:r>
              <a:rPr lang="en-US" altLang="zh-CN">
                <a:solidFill>
                  <a:schemeClr val="tx1"/>
                </a:solidFill>
                <a:latin typeface="微软雅黑" charset="0"/>
                <a:ea typeface="微软雅黑" charset="0"/>
              </a:rPr>
              <a:t>Attention </a:t>
            </a:r>
            <a:r>
              <a:rPr lang="zh-CN" altLang="en-US">
                <a:solidFill>
                  <a:schemeClr val="tx1"/>
                </a:solidFill>
                <a:latin typeface="微软雅黑" charset="0"/>
                <a:ea typeface="微软雅黑" charset="0"/>
              </a:rPr>
              <a:t>内积的计算方式</a:t>
            </a:r>
          </a:p>
          <a:p>
            <a:pPr lvl="1">
              <a:buFont typeface="Arial" panose="020B0604020202020204"/>
              <a:buChar char="•"/>
            </a:pPr>
            <a:r>
              <a:rPr lang="zh-CN" altLang="en-US">
                <a:solidFill>
                  <a:schemeClr val="tx1"/>
                </a:solidFill>
                <a:latin typeface="微软雅黑" charset="0"/>
                <a:ea typeface="微软雅黑" charset="0"/>
              </a:rPr>
              <a:t>经过 </a:t>
            </a:r>
            <a:r>
              <a:rPr lang="en-US" altLang="zh-CN">
                <a:solidFill>
                  <a:schemeClr val="tx1"/>
                </a:solidFill>
                <a:latin typeface="微软雅黑" charset="0"/>
                <a:ea typeface="微软雅黑" charset="0"/>
              </a:rPr>
              <a:t>QKV </a:t>
            </a:r>
            <a:r>
              <a:rPr lang="zh-CN" altLang="en-US">
                <a:solidFill>
                  <a:schemeClr val="tx1"/>
                </a:solidFill>
                <a:latin typeface="微软雅黑" charset="0"/>
                <a:ea typeface="微软雅黑" charset="0"/>
              </a:rPr>
              <a:t>投影后</a:t>
            </a:r>
            <a:r>
              <a:rPr lang="zh-CN" altLang="en-US" b="1">
                <a:solidFill>
                  <a:srgbClr val="4472C4"/>
                </a:solidFill>
                <a:latin typeface="微软雅黑" charset="0"/>
                <a:ea typeface="微软雅黑" charset="0"/>
              </a:rPr>
              <a:t>性质改变</a:t>
            </a:r>
          </a:p>
          <a:p>
            <a:pPr lvl="1">
              <a:buFont typeface="Arial" panose="020B0604020202020204"/>
              <a:buChar char="•"/>
            </a:pPr>
            <a:r>
              <a:rPr lang="zh-CN" altLang="en-US">
                <a:solidFill>
                  <a:schemeClr val="tx1"/>
                </a:solidFill>
                <a:latin typeface="微软雅黑" charset="0"/>
                <a:ea typeface="微软雅黑" charset="0"/>
              </a:rPr>
              <a:t>不可学习</a:t>
            </a:r>
          </a:p>
        </p:txBody>
      </p:sp>
      <p:pic>
        <p:nvPicPr>
          <p:cNvPr id="3" name="图片 2" descr="upload_post_object_v2_3707856924"/>
          <p:cNvPicPr>
            <a:picLocks noChangeAspect="1"/>
          </p:cNvPicPr>
          <p:nvPr/>
        </p:nvPicPr>
        <p:blipFill>
          <a:blip r:embed="rId3"/>
          <a:stretch>
            <a:fillRect/>
          </a:stretch>
        </p:blipFill>
        <p:spPr>
          <a:xfrm>
            <a:off x="3328315" y="3358643"/>
            <a:ext cx="5409088" cy="32745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solidFill>
                  <a:schemeClr val="tx1"/>
                </a:solidFill>
                <a:latin typeface="微软雅黑" charset="0"/>
                <a:ea typeface="微软雅黑" charset="0"/>
              </a:rPr>
              <a:t>Learnable</a:t>
            </a:r>
            <a:r>
              <a:rPr lang="en-US" altLang="zh-CN" dirty="0"/>
              <a:t> PE</a:t>
            </a:r>
            <a:endParaRPr lang="zh-CN" altLang="en-US" b="1" dirty="0"/>
          </a:p>
        </p:txBody>
      </p:sp>
      <p:pic>
        <p:nvPicPr>
          <p:cNvPr id="4" name="图片 3" descr="upload_post_object_v2_560513325"/>
          <p:cNvPicPr>
            <a:picLocks noChangeAspect="1"/>
          </p:cNvPicPr>
          <p:nvPr/>
        </p:nvPicPr>
        <p:blipFill>
          <a:blip r:embed="rId3"/>
          <a:stretch>
            <a:fillRect/>
          </a:stretch>
        </p:blipFill>
        <p:spPr>
          <a:xfrm>
            <a:off x="677438" y="1792750"/>
            <a:ext cx="6931330" cy="3146174"/>
          </a:xfrm>
          <a:prstGeom prst="rect">
            <a:avLst/>
          </a:prstGeom>
        </p:spPr>
      </p:pic>
      <p:pic>
        <p:nvPicPr>
          <p:cNvPr id="2" name="图片 1" descr="upload_post_object_v2_2542219465"/>
          <p:cNvPicPr>
            <a:picLocks noChangeAspect="1"/>
          </p:cNvPicPr>
          <p:nvPr/>
        </p:nvPicPr>
        <p:blipFill>
          <a:blip r:embed="rId4"/>
          <a:stretch>
            <a:fillRect/>
          </a:stretch>
        </p:blipFill>
        <p:spPr>
          <a:xfrm>
            <a:off x="6468564" y="3620486"/>
            <a:ext cx="5437225" cy="27510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p:nvPr/>
        </p:nvSpPr>
        <p:spPr>
          <a:xfrm>
            <a:off x="685098" y="1716841"/>
            <a:ext cx="9578401" cy="479009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zh-CN" altLang="en-US" sz="2400" dirty="0">
                <a:solidFill>
                  <a:schemeClr val="tx1"/>
                </a:solidFill>
                <a:latin typeface="微软雅黑" charset="0"/>
                <a:ea typeface="微软雅黑" charset="0"/>
                <a:cs typeface="黑体" charset="0"/>
              </a:rPr>
              <a:t>位置编码完全由模型学习获得，理论上能够以模型自己理想的方式实现位置信息嵌入</a:t>
            </a:r>
          </a:p>
          <a:p>
            <a:pPr lvl="0">
              <a:buFont typeface="Arial" panose="020B0604020202020204"/>
              <a:buChar char="•"/>
            </a:pPr>
            <a:r>
              <a:rPr lang="zh-CN" altLang="en-US" sz="2400" dirty="0">
                <a:solidFill>
                  <a:schemeClr val="tx1"/>
                </a:solidFill>
                <a:latin typeface="微软雅黑" charset="0"/>
                <a:ea typeface="微软雅黑" charset="0"/>
                <a:cs typeface="黑体" charset="0"/>
              </a:rPr>
              <a:t>问题：</a:t>
            </a:r>
          </a:p>
          <a:p>
            <a:pPr lvl="1">
              <a:buFont typeface="Arial" panose="020B0604020202020204"/>
              <a:buChar char="•"/>
            </a:pPr>
            <a:r>
              <a:rPr lang="zh-CN" altLang="en-US" sz="2400" dirty="0">
                <a:solidFill>
                  <a:schemeClr val="tx1"/>
                </a:solidFill>
                <a:latin typeface="微软雅黑" charset="0"/>
                <a:ea typeface="微软雅黑" charset="0"/>
                <a:cs typeface="黑体" charset="0"/>
              </a:rPr>
              <a:t>最大长度事先确定</a:t>
            </a:r>
          </a:p>
          <a:p>
            <a:pPr lvl="1">
              <a:buFont typeface="Arial" panose="020B0604020202020204"/>
              <a:buChar char="•"/>
            </a:pPr>
            <a:r>
              <a:rPr lang="zh-CN" altLang="en-US" sz="2400" dirty="0">
                <a:solidFill>
                  <a:schemeClr val="tx1"/>
                </a:solidFill>
                <a:latin typeface="微软雅黑" charset="0"/>
                <a:ea typeface="微软雅黑" charset="0"/>
                <a:cs typeface="黑体" charset="0"/>
              </a:rPr>
              <a:t>没有数学关系，不具有外推性</a:t>
            </a: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sp>
        <p:nvSpPr>
          <p:cNvPr id="7" name="Title 4"/>
          <p:cNvSpPr>
            <a:spLocks noGrp="1"/>
          </p:cNvSpPr>
          <p:nvPr>
            <p:ph type="title"/>
          </p:nvPr>
        </p:nvSpPr>
        <p:spPr/>
        <p:txBody>
          <a:bodyPr/>
          <a:lstStyle/>
          <a:p>
            <a:r>
              <a:rPr lang="en-US" altLang="zh-CN" dirty="0">
                <a:solidFill>
                  <a:schemeClr val="tx1"/>
                </a:solidFill>
                <a:latin typeface="微软雅黑" charset="0"/>
                <a:ea typeface="微软雅黑" charset="0"/>
              </a:rPr>
              <a:t>Learnable</a:t>
            </a:r>
            <a:r>
              <a:rPr lang="en-US" altLang="zh-CN" dirty="0"/>
              <a:t> PE</a:t>
            </a:r>
            <a:endParaRPr lang="zh-CN" altLang="en-US" b="1" dirty="0"/>
          </a:p>
        </p:txBody>
      </p:sp>
      <p:pic>
        <p:nvPicPr>
          <p:cNvPr id="1026" name="Picture 2">
            <a:extLst>
              <a:ext uri="{FF2B5EF4-FFF2-40B4-BE49-F238E27FC236}">
                <a16:creationId xmlns:a16="http://schemas.microsoft.com/office/drawing/2014/main" id="{CED25547-BCCC-918F-1892-A7A00F07D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480" y="3062175"/>
            <a:ext cx="5987829" cy="351937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图表, 散点图&#10;&#10;描述已自动生成">
            <a:extLst>
              <a:ext uri="{FF2B5EF4-FFF2-40B4-BE49-F238E27FC236}">
                <a16:creationId xmlns:a16="http://schemas.microsoft.com/office/drawing/2014/main" id="{66E90F82-C3CC-B05E-15EC-4EEE8692D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251" y="3024961"/>
            <a:ext cx="4237076" cy="36700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solidFill>
                  <a:schemeClr val="tx1"/>
                </a:solidFill>
              </a:rPr>
              <a:t>Rotary</a:t>
            </a:r>
            <a:r>
              <a:rPr lang="en-US" altLang="zh-CN" dirty="0"/>
              <a:t> PE</a:t>
            </a:r>
            <a:endParaRPr lang="zh-CN" altLang="en-US" b="1" dirty="0"/>
          </a:p>
        </p:txBody>
      </p:sp>
      <p:sp>
        <p:nvSpPr>
          <p:cNvPr id="9" name="Content Placeholder 3"/>
          <p:cNvSpPr txBox="1"/>
          <p:nvPr/>
        </p:nvSpPr>
        <p:spPr>
          <a:xfrm>
            <a:off x="685098" y="1716841"/>
            <a:ext cx="9578401" cy="479009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rPr>
              <a:t>直觉：</a:t>
            </a:r>
          </a:p>
          <a:p>
            <a:pPr lvl="1">
              <a:buFont typeface="Arial" panose="020B0604020202020204"/>
              <a:buChar char="•"/>
            </a:pPr>
            <a:r>
              <a:rPr lang="zh-CN" altLang="en-US" dirty="0">
                <a:solidFill>
                  <a:schemeClr val="tx1"/>
                </a:solidFill>
                <a:latin typeface="微软雅黑" charset="0"/>
                <a:ea typeface="微软雅黑" charset="0"/>
                <a:cs typeface="黑体" charset="0"/>
              </a:rPr>
              <a:t>相对位置与向量旋转（复数乘法）的关系：</a:t>
            </a: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8" name="图片 7" descr="upload_post_object_v2_525482252"/>
          <p:cNvPicPr>
            <a:picLocks noChangeAspect="1"/>
          </p:cNvPicPr>
          <p:nvPr/>
        </p:nvPicPr>
        <p:blipFill>
          <a:blip r:embed="rId3"/>
          <a:stretch>
            <a:fillRect/>
          </a:stretch>
        </p:blipFill>
        <p:spPr>
          <a:xfrm>
            <a:off x="1341391" y="3187904"/>
            <a:ext cx="9509264" cy="1730984"/>
          </a:xfrm>
          <a:prstGeom prst="rect">
            <a:avLst/>
          </a:prstGeom>
        </p:spPr>
      </p:pic>
      <p:pic>
        <p:nvPicPr>
          <p:cNvPr id="10" name="图片 9" descr="upload_post_object_v2_2428567003"/>
          <p:cNvPicPr>
            <a:picLocks noChangeAspect="1"/>
          </p:cNvPicPr>
          <p:nvPr/>
        </p:nvPicPr>
        <p:blipFill>
          <a:blip r:embed="rId4"/>
          <a:stretch>
            <a:fillRect/>
          </a:stretch>
        </p:blipFill>
        <p:spPr>
          <a:xfrm>
            <a:off x="7313739" y="4172093"/>
            <a:ext cx="4496981" cy="2544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solidFill>
                  <a:schemeClr val="tx1"/>
                </a:solidFill>
              </a:rPr>
              <a:t>Rotary</a:t>
            </a:r>
            <a:r>
              <a:rPr lang="en-US" altLang="zh-CN" dirty="0"/>
              <a:t> PE</a:t>
            </a:r>
            <a:endParaRPr lang="zh-CN" altLang="en-US" b="1" dirty="0"/>
          </a:p>
        </p:txBody>
      </p:sp>
      <p:pic>
        <p:nvPicPr>
          <p:cNvPr id="3" name="图片 2" descr="upload_post_object_v2_1858420855"/>
          <p:cNvPicPr>
            <a:picLocks noChangeAspect="1"/>
          </p:cNvPicPr>
          <p:nvPr/>
        </p:nvPicPr>
        <p:blipFill>
          <a:blip r:embed="rId3"/>
          <a:stretch>
            <a:fillRect/>
          </a:stretch>
        </p:blipFill>
        <p:spPr>
          <a:xfrm>
            <a:off x="1848311" y="2510581"/>
            <a:ext cx="8495423" cy="2541990"/>
          </a:xfrm>
          <a:prstGeom prst="rect">
            <a:avLst/>
          </a:prstGeom>
        </p:spPr>
      </p:pic>
      <p:pic>
        <p:nvPicPr>
          <p:cNvPr id="7" name="图片 6" descr="upload_post_object_v2_558003517"/>
          <p:cNvPicPr>
            <a:picLocks noChangeAspect="1"/>
          </p:cNvPicPr>
          <p:nvPr/>
        </p:nvPicPr>
        <p:blipFill>
          <a:blip r:embed="rId4"/>
          <a:stretch>
            <a:fillRect/>
          </a:stretch>
        </p:blipFill>
        <p:spPr>
          <a:xfrm>
            <a:off x="4652853" y="5293652"/>
            <a:ext cx="2886340" cy="504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a:grpSpLocks noGrp="1" noUngrp="1" noRot="1" noMove="1" noResize="1"/>
          </p:cNvGrpSpPr>
          <p:nvPr/>
        </p:nvGrpSpPr>
        <p:grpSpPr>
          <a:xfrm>
            <a:off x="-1" y="0"/>
            <a:ext cx="9816029" cy="6858000"/>
            <a:chOff x="-1" y="0"/>
            <a:chExt cx="9816029" cy="6858000"/>
          </a:xfrm>
        </p:grpSpPr>
        <p:sp>
          <p:nvSpPr>
            <p:cNvPr id="53" name="Rectangle 52"/>
            <p:cNvSpPr>
              <a:spLocks noGrp="1" noRot="1" noMove="1" noResize="1" noEditPoints="1" noAdjustHandles="1" noChangeArrowheads="1" noChangeShapeType="1"/>
            </p:cNvSpPr>
            <p:nvPr userDrawn="1"/>
          </p:nvSpPr>
          <p:spPr>
            <a:xfrm>
              <a:off x="-1" y="0"/>
              <a:ext cx="9816029" cy="6858000"/>
            </a:xfrm>
            <a:prstGeom prst="rect">
              <a:avLst/>
            </a:prstGeom>
            <a:gradFill flip="none" rotWithShape="1">
              <a:gsLst>
                <a:gs pos="75000">
                  <a:srgbClr val="FFFFFF"/>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Straight Connector 53"/>
            <p:cNvCxnSpPr>
              <a:cxnSpLocks noGrp="1" noRot="1" noMove="1" noResize="1" noEditPoints="1" noAdjustHandles="1" noChangeArrowheads="1" noChangeShapeType="1"/>
            </p:cNvCxnSpPr>
            <p:nvPr userDrawn="1"/>
          </p:nvCxnSpPr>
          <p:spPr>
            <a:xfrm>
              <a:off x="831850" y="4589463"/>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Text Placeholder 7"/>
          <p:cNvSpPr>
            <a:spLocks noGrp="1"/>
          </p:cNvSpPr>
          <p:nvPr>
            <p:ph type="body" idx="1"/>
          </p:nvPr>
        </p:nvSpPr>
        <p:spPr/>
        <p:txBody>
          <a:bodyPr vert="horz" lIns="91440" tIns="45720" rIns="91440" bIns="45720" rtlCol="0" anchor="t">
            <a:normAutofit/>
          </a:bodyPr>
          <a:lstStyle/>
          <a:p>
            <a:endParaRPr lang="zh-CN" altLang="en-US"/>
          </a:p>
        </p:txBody>
      </p:sp>
      <p:sp>
        <p:nvSpPr>
          <p:cNvPr id="5" name="标题 4"/>
          <p:cNvSpPr>
            <a:spLocks noGrp="1"/>
          </p:cNvSpPr>
          <p:nvPr>
            <p:ph type="title"/>
          </p:nvPr>
        </p:nvSpPr>
        <p:spPr/>
        <p:txBody>
          <a:bodyPr/>
          <a:lstStyle/>
          <a:p>
            <a:r>
              <a:rPr lang="en-US" altLang="zh-CN" dirty="0"/>
              <a:t>Transformer</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solidFill>
                  <a:schemeClr val="tx1"/>
                </a:solidFill>
              </a:rPr>
              <a:t>Rotary</a:t>
            </a:r>
            <a:r>
              <a:rPr lang="en-US" altLang="zh-CN" dirty="0"/>
              <a:t> PE</a:t>
            </a:r>
            <a:endParaRPr lang="zh-CN" altLang="en-US" b="1" dirty="0"/>
          </a:p>
        </p:txBody>
      </p:sp>
      <p:pic>
        <p:nvPicPr>
          <p:cNvPr id="7" name="图片 6" descr="upload_post_object_v2_558003517"/>
          <p:cNvPicPr>
            <a:picLocks noChangeAspect="1"/>
          </p:cNvPicPr>
          <p:nvPr/>
        </p:nvPicPr>
        <p:blipFill>
          <a:blip r:embed="rId3"/>
          <a:stretch>
            <a:fillRect/>
          </a:stretch>
        </p:blipFill>
        <p:spPr>
          <a:xfrm>
            <a:off x="4652853" y="1952956"/>
            <a:ext cx="2886340" cy="504835"/>
          </a:xfrm>
          <a:prstGeom prst="rect">
            <a:avLst/>
          </a:prstGeom>
        </p:spPr>
      </p:pic>
      <p:pic>
        <p:nvPicPr>
          <p:cNvPr id="2" name="图片 1" descr="upload_post_object_v2_2487485729"/>
          <p:cNvPicPr>
            <a:picLocks noChangeAspect="1"/>
          </p:cNvPicPr>
          <p:nvPr/>
        </p:nvPicPr>
        <p:blipFill>
          <a:blip r:embed="rId4"/>
          <a:stretch>
            <a:fillRect/>
          </a:stretch>
        </p:blipFill>
        <p:spPr>
          <a:xfrm>
            <a:off x="2490444" y="2939954"/>
            <a:ext cx="7211159" cy="2654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p:nvPr/>
        </p:nvSpPr>
        <p:spPr>
          <a:xfrm>
            <a:off x="685098" y="1716841"/>
            <a:ext cx="9578401" cy="479009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r>
              <a:rPr lang="zh-CN" altLang="en-US" dirty="0">
                <a:solidFill>
                  <a:schemeClr val="tx1"/>
                </a:solidFill>
                <a:latin typeface="微软雅黑" charset="0"/>
                <a:ea typeface="微软雅黑" charset="0"/>
                <a:cs typeface="黑体" charset="0"/>
              </a:rPr>
              <a:t>在 Q-K 投影后作用于 Q 和 K，性质稳定</a:t>
            </a:r>
          </a:p>
          <a:p>
            <a:pPr lvl="1">
              <a:buFont typeface="Arial" panose="020B0604020202020204"/>
              <a:buChar char="•"/>
            </a:pPr>
            <a:r>
              <a:rPr lang="zh-CN" altLang="en-US" dirty="0">
                <a:solidFill>
                  <a:schemeClr val="tx1"/>
                </a:solidFill>
                <a:latin typeface="微软雅黑" charset="0"/>
                <a:ea typeface="微软雅黑" charset="0"/>
                <a:cs typeface="黑体" charset="0"/>
              </a:rPr>
              <a:t>乘性作用于 </a:t>
            </a:r>
            <a:r>
              <a:rPr lang="en-US" altLang="zh-CN" dirty="0">
                <a:solidFill>
                  <a:schemeClr val="tx1"/>
                </a:solidFill>
                <a:latin typeface="微软雅黑" charset="0"/>
                <a:ea typeface="微软雅黑" charset="0"/>
                <a:cs typeface="黑体" charset="0"/>
              </a:rPr>
              <a:t>Q </a:t>
            </a:r>
            <a:r>
              <a:rPr lang="zh-CN" altLang="en-US" dirty="0">
                <a:solidFill>
                  <a:schemeClr val="tx1"/>
                </a:solidFill>
                <a:latin typeface="微软雅黑" charset="0"/>
                <a:ea typeface="微软雅黑" charset="0"/>
                <a:cs typeface="黑体" charset="0"/>
              </a:rPr>
              <a:t>和 </a:t>
            </a:r>
            <a:r>
              <a:rPr lang="en-US" altLang="zh-CN" dirty="0">
                <a:solidFill>
                  <a:schemeClr val="tx1"/>
                </a:solidFill>
                <a:latin typeface="微软雅黑" charset="0"/>
                <a:ea typeface="微软雅黑" charset="0"/>
                <a:cs typeface="黑体" charset="0"/>
              </a:rPr>
              <a:t>K</a:t>
            </a:r>
            <a:r>
              <a:rPr lang="zh-CN" altLang="en-US" dirty="0">
                <a:solidFill>
                  <a:schemeClr val="tx1"/>
                </a:solidFill>
                <a:latin typeface="微软雅黑" charset="0"/>
                <a:ea typeface="微软雅黑" charset="0"/>
                <a:cs typeface="黑体" charset="0"/>
              </a:rPr>
              <a:t>，与 </a:t>
            </a:r>
            <a:r>
              <a:rPr lang="en-US" altLang="zh-CN" dirty="0">
                <a:solidFill>
                  <a:schemeClr val="tx1"/>
                </a:solidFill>
                <a:latin typeface="微软雅黑" charset="0"/>
                <a:ea typeface="微软雅黑" charset="0"/>
                <a:cs typeface="黑体" charset="0"/>
              </a:rPr>
              <a:t>MHA </a:t>
            </a:r>
            <a:r>
              <a:rPr lang="zh-CN" altLang="en-US" dirty="0">
                <a:solidFill>
                  <a:schemeClr val="tx1"/>
                </a:solidFill>
                <a:latin typeface="微软雅黑" charset="0"/>
                <a:ea typeface="微软雅黑" charset="0"/>
                <a:cs typeface="黑体" charset="0"/>
              </a:rPr>
              <a:t>内积运算方式一致</a:t>
            </a:r>
          </a:p>
          <a:p>
            <a:pPr lvl="1">
              <a:buFont typeface="Arial" panose="020B0604020202020204"/>
              <a:buChar char="•"/>
            </a:pPr>
            <a:r>
              <a:rPr lang="zh-CN" altLang="en-US" dirty="0">
                <a:solidFill>
                  <a:schemeClr val="tx1"/>
                </a:solidFill>
                <a:latin typeface="微软雅黑" charset="0"/>
                <a:ea typeface="微软雅黑" charset="0"/>
                <a:cs typeface="黑体" charset="0"/>
              </a:rPr>
              <a:t>只与相对距离有关，平移不变</a:t>
            </a:r>
          </a:p>
          <a:p>
            <a:pPr lvl="1">
              <a:buFont typeface="Arial" panose="020B0604020202020204"/>
              <a:buChar char="•"/>
            </a:pPr>
            <a:r>
              <a:rPr lang="zh-CN" altLang="en-US" dirty="0">
                <a:solidFill>
                  <a:schemeClr val="tx1"/>
                </a:solidFill>
                <a:latin typeface="微软雅黑" charset="0"/>
                <a:ea typeface="微软雅黑" charset="0"/>
                <a:cs typeface="黑体" charset="0"/>
              </a:rPr>
              <a:t>距离衰减</a:t>
            </a:r>
          </a:p>
          <a:p>
            <a:pPr lvl="1">
              <a:buFont typeface="Arial" panose="020B0604020202020204"/>
              <a:buChar char="•"/>
            </a:pP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sp>
        <p:nvSpPr>
          <p:cNvPr id="7" name="Title 4"/>
          <p:cNvSpPr>
            <a:spLocks noGrp="1"/>
          </p:cNvSpPr>
          <p:nvPr>
            <p:ph type="title"/>
          </p:nvPr>
        </p:nvSpPr>
        <p:spPr/>
        <p:txBody>
          <a:bodyPr/>
          <a:lstStyle/>
          <a:p>
            <a:r>
              <a:rPr lang="en-US" altLang="zh-CN" dirty="0">
                <a:solidFill>
                  <a:schemeClr val="tx1"/>
                </a:solidFill>
              </a:rPr>
              <a:t>Rotary</a:t>
            </a:r>
            <a:r>
              <a:rPr lang="en-US" altLang="zh-CN" dirty="0"/>
              <a:t> PE</a:t>
            </a:r>
            <a:endParaRPr lang="zh-CN" altLang="en-US" b="1" dirty="0"/>
          </a:p>
        </p:txBody>
      </p:sp>
      <p:pic>
        <p:nvPicPr>
          <p:cNvPr id="3" name="图片 2" descr="upload_post_object_v2_2428567003"/>
          <p:cNvPicPr>
            <a:picLocks noChangeAspect="1"/>
          </p:cNvPicPr>
          <p:nvPr/>
        </p:nvPicPr>
        <p:blipFill>
          <a:blip r:embed="rId3"/>
          <a:stretch>
            <a:fillRect/>
          </a:stretch>
        </p:blipFill>
        <p:spPr>
          <a:xfrm>
            <a:off x="6020240" y="3202413"/>
            <a:ext cx="5838986" cy="3304481"/>
          </a:xfrm>
          <a:prstGeom prst="rect">
            <a:avLst/>
          </a:prstGeom>
        </p:spPr>
      </p:pic>
      <p:pic>
        <p:nvPicPr>
          <p:cNvPr id="5" name="图片 4" descr="upload_post_object_v2_3477517976"/>
          <p:cNvPicPr>
            <a:picLocks noChangeAspect="1"/>
          </p:cNvPicPr>
          <p:nvPr/>
        </p:nvPicPr>
        <p:blipFill>
          <a:blip r:embed="rId4"/>
          <a:stretch>
            <a:fillRect/>
          </a:stretch>
        </p:blipFill>
        <p:spPr>
          <a:xfrm>
            <a:off x="513329" y="1910137"/>
            <a:ext cx="11165213" cy="4431194"/>
          </a:xfrm>
          <a:prstGeom prst="rect">
            <a:avLst/>
          </a:prstGeom>
        </p:spPr>
      </p:pic>
      <p:pic>
        <p:nvPicPr>
          <p:cNvPr id="6" name="图片 5" descr="upload_post_object_v2_623112590"/>
          <p:cNvPicPr>
            <a:picLocks noChangeAspect="1"/>
          </p:cNvPicPr>
          <p:nvPr/>
        </p:nvPicPr>
        <p:blipFill>
          <a:blip r:embed="rId5"/>
          <a:stretch>
            <a:fillRect/>
          </a:stretch>
        </p:blipFill>
        <p:spPr>
          <a:xfrm>
            <a:off x="1417722" y="1716796"/>
            <a:ext cx="9356427" cy="47001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solidFill>
                  <a:schemeClr val="tx1"/>
                </a:solidFill>
                <a:latin typeface="微软雅黑" charset="0"/>
                <a:ea typeface="微软雅黑" charset="0"/>
              </a:rPr>
              <a:t>Other</a:t>
            </a:r>
            <a:r>
              <a:rPr lang="en-US" altLang="zh-CN" dirty="0"/>
              <a:t> PE</a:t>
            </a:r>
            <a:endParaRPr lang="zh-CN" altLang="en-US" b="1" dirty="0"/>
          </a:p>
        </p:txBody>
      </p:sp>
      <p:sp>
        <p:nvSpPr>
          <p:cNvPr id="9" name="Content Placeholder 3"/>
          <p:cNvSpPr txBox="1"/>
          <p:nvPr/>
        </p:nvSpPr>
        <p:spPr>
          <a:xfrm>
            <a:off x="685098" y="1716841"/>
            <a:ext cx="9578401" cy="479009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rPr>
              <a:t>相对位置编码 </a:t>
            </a:r>
            <a:r>
              <a:rPr lang="en-US" altLang="zh-CN" sz="2400" dirty="0">
                <a:solidFill>
                  <a:schemeClr val="tx1"/>
                </a:solidFill>
                <a:latin typeface="微软雅黑" charset="0"/>
                <a:ea typeface="微软雅黑" charset="0"/>
              </a:rPr>
              <a:t>eg. T5</a:t>
            </a:r>
            <a:endParaRPr lang="zh-CN" altLang="en-US" sz="2400" dirty="0">
              <a:solidFill>
                <a:schemeClr val="tx1"/>
              </a:solidFill>
              <a:latin typeface="微软雅黑" charset="0"/>
              <a:ea typeface="微软雅黑" charset="0"/>
            </a:endParaRPr>
          </a:p>
          <a:p>
            <a:pPr lvl="1">
              <a:buFont typeface="Arial" panose="020B0604020202020204"/>
              <a:buChar char="•"/>
            </a:pPr>
            <a:endParaRPr lang="zh-CN" altLang="en-US" sz="2055" dirty="0">
              <a:solidFill>
                <a:schemeClr val="tx1"/>
              </a:solidFill>
              <a:latin typeface="微软雅黑" charset="0"/>
              <a:ea typeface="微软雅黑" charset="0"/>
            </a:endParaRPr>
          </a:p>
          <a:p>
            <a:pPr lvl="1">
              <a:buFont typeface="Arial" panose="020B0604020202020204"/>
              <a:buChar char="•"/>
            </a:pPr>
            <a:endParaRPr lang="zh-CN" altLang="en-US" sz="2055" dirty="0">
              <a:solidFill>
                <a:schemeClr val="tx1"/>
              </a:solidFill>
              <a:latin typeface="微软雅黑" charset="0"/>
              <a:ea typeface="微软雅黑" charset="0"/>
            </a:endParaRPr>
          </a:p>
          <a:p>
            <a:pPr lvl="1">
              <a:buFont typeface="Arial" panose="020B0604020202020204"/>
              <a:buChar char="•"/>
            </a:pPr>
            <a:endParaRPr lang="zh-CN" altLang="en-US" sz="2055" dirty="0">
              <a:solidFill>
                <a:schemeClr val="tx1"/>
              </a:solidFill>
              <a:latin typeface="微软雅黑" charset="0"/>
              <a:ea typeface="微软雅黑" charset="0"/>
            </a:endParaRPr>
          </a:p>
          <a:p>
            <a:pPr>
              <a:buFont typeface="Arial" panose="020B0604020202020204"/>
              <a:buChar char="•"/>
            </a:pPr>
            <a:r>
              <a:rPr lang="en-US" altLang="zh-CN" sz="2400" dirty="0">
                <a:solidFill>
                  <a:schemeClr val="tx1"/>
                </a:solidFill>
                <a:latin typeface="微软雅黑" charset="0"/>
                <a:ea typeface="微软雅黑" charset="0"/>
                <a:cs typeface="黑体" charset="0"/>
              </a:rPr>
              <a:t>ALiBi</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2" name="图片 1" descr="upload_post_object_v2_2971209094"/>
          <p:cNvPicPr>
            <a:picLocks noChangeAspect="1"/>
          </p:cNvPicPr>
          <p:nvPr/>
        </p:nvPicPr>
        <p:blipFill>
          <a:blip r:embed="rId3"/>
          <a:stretch>
            <a:fillRect/>
          </a:stretch>
        </p:blipFill>
        <p:spPr>
          <a:xfrm>
            <a:off x="4047034" y="2341619"/>
            <a:ext cx="4097802" cy="1264839"/>
          </a:xfrm>
          <a:prstGeom prst="rect">
            <a:avLst/>
          </a:prstGeom>
        </p:spPr>
      </p:pic>
      <p:pic>
        <p:nvPicPr>
          <p:cNvPr id="3" name="图片 2" descr="upload_post_object_v2_2566482595"/>
          <p:cNvPicPr>
            <a:picLocks noChangeAspect="1"/>
          </p:cNvPicPr>
          <p:nvPr/>
        </p:nvPicPr>
        <p:blipFill>
          <a:blip r:embed="rId4"/>
          <a:stretch>
            <a:fillRect/>
          </a:stretch>
        </p:blipFill>
        <p:spPr>
          <a:xfrm>
            <a:off x="1677909" y="4423259"/>
            <a:ext cx="4793870" cy="2083686"/>
          </a:xfrm>
          <a:prstGeom prst="rect">
            <a:avLst/>
          </a:prstGeom>
        </p:spPr>
      </p:pic>
      <p:pic>
        <p:nvPicPr>
          <p:cNvPr id="4" name="图片 3" descr="upload_post_object_v2_1384412845"/>
          <p:cNvPicPr>
            <a:picLocks noChangeAspect="1"/>
          </p:cNvPicPr>
          <p:nvPr/>
        </p:nvPicPr>
        <p:blipFill>
          <a:blip r:embed="rId5"/>
          <a:stretch>
            <a:fillRect/>
          </a:stretch>
        </p:blipFill>
        <p:spPr>
          <a:xfrm>
            <a:off x="6471858" y="4403606"/>
            <a:ext cx="5630171" cy="2122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Experiments</a:t>
            </a:r>
            <a:endParaRPr lang="zh-CN" altLang="en-US" dirty="0"/>
          </a:p>
        </p:txBody>
      </p:sp>
      <p:sp>
        <p:nvSpPr>
          <p:cNvPr id="4" name="Text Placeholder 3"/>
          <p:cNvSpPr>
            <a:spLocks noGrp="1"/>
          </p:cNvSpPr>
          <p:nvPr>
            <p:ph type="body"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9" name="Content Placeholder 3"/>
          <p:cNvSpPr txBox="1"/>
          <p:nvPr/>
        </p:nvSpPr>
        <p:spPr>
          <a:xfrm>
            <a:off x="685098" y="1716840"/>
            <a:ext cx="9578401" cy="505609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Transformer</a:t>
            </a:r>
            <a:r>
              <a:rPr lang="zh-CN" altLang="en-US" sz="2400" dirty="0">
                <a:solidFill>
                  <a:schemeClr val="tx1"/>
                </a:solidFill>
                <a:latin typeface="微软雅黑" charset="0"/>
                <a:ea typeface="微软雅黑" charset="0"/>
                <a:cs typeface="黑体" charset="0"/>
              </a:rPr>
              <a:t> </a:t>
            </a:r>
            <a:r>
              <a:rPr lang="en-US" altLang="zh-CN" sz="2400" dirty="0">
                <a:solidFill>
                  <a:schemeClr val="tx1"/>
                </a:solidFill>
                <a:latin typeface="微软雅黑" charset="0"/>
                <a:ea typeface="微软雅黑" charset="0"/>
                <a:cs typeface="黑体" charset="0"/>
              </a:rPr>
              <a:t>Config: (same as original one)</a:t>
            </a:r>
          </a:p>
          <a:p>
            <a:pPr lvl="1">
              <a:buFont typeface="Arial" panose="020B0604020202020204"/>
              <a:buChar char="•"/>
            </a:pPr>
            <a:r>
              <a:rPr lang="zh-CN" altLang="en-US" sz="2400" dirty="0">
                <a:solidFill>
                  <a:schemeClr val="tx1"/>
                </a:solidFill>
                <a:latin typeface="微软雅黑" charset="0"/>
                <a:ea typeface="微软雅黑" charset="0"/>
                <a:cs typeface="黑体" charset="0"/>
              </a:rPr>
              <a:t>6 encoder and decoder layers</a:t>
            </a:r>
          </a:p>
          <a:p>
            <a:pPr lvl="1">
              <a:buFont typeface="Arial" panose="020B0604020202020204"/>
              <a:buChar char="•"/>
            </a:pPr>
            <a:r>
              <a:rPr lang="zh-CN" altLang="en-US" sz="2400" dirty="0">
                <a:solidFill>
                  <a:schemeClr val="tx1"/>
                </a:solidFill>
                <a:latin typeface="微软雅黑" charset="0"/>
                <a:ea typeface="微软雅黑" charset="0"/>
                <a:cs typeface="黑体" charset="0"/>
              </a:rPr>
              <a:t>8 heads</a:t>
            </a:r>
          </a:p>
          <a:p>
            <a:pPr lvl="1">
              <a:buFont typeface="Arial" panose="020B0604020202020204"/>
              <a:buChar char="•"/>
            </a:pPr>
            <a:r>
              <a:rPr lang="zh-CN" altLang="en-US" sz="2400" dirty="0">
                <a:solidFill>
                  <a:schemeClr val="tx1"/>
                </a:solidFill>
                <a:latin typeface="微软雅黑" charset="0"/>
                <a:ea typeface="微软雅黑" charset="0"/>
                <a:cs typeface="黑体" charset="0"/>
              </a:rPr>
              <a:t>512 embedding dimensions</a:t>
            </a:r>
          </a:p>
          <a:p>
            <a:pPr lvl="1">
              <a:buFont typeface="Arial" panose="020B0604020202020204"/>
              <a:buChar char="•"/>
            </a:pPr>
            <a:r>
              <a:rPr lang="zh-CN" altLang="en-US" sz="2400" dirty="0">
                <a:solidFill>
                  <a:schemeClr val="tx1"/>
                </a:solidFill>
                <a:latin typeface="微软雅黑" charset="0"/>
                <a:ea typeface="微软雅黑" charset="0"/>
                <a:cs typeface="黑体" charset="0"/>
              </a:rPr>
              <a:t>2048 feedforward size</a:t>
            </a:r>
          </a:p>
          <a:p>
            <a:pPr lvl="1">
              <a:buFont typeface="Arial" panose="020B0604020202020204"/>
              <a:buChar char="•"/>
            </a:pPr>
            <a:r>
              <a:rPr lang="zh-CN" altLang="en-US" sz="2400" dirty="0">
                <a:solidFill>
                  <a:schemeClr val="tx1"/>
                </a:solidFill>
                <a:latin typeface="微软雅黑" charset="0"/>
                <a:ea typeface="微软雅黑" charset="0"/>
                <a:cs typeface="黑体" charset="0"/>
              </a:rPr>
              <a:t>0.1 dropout.</a:t>
            </a: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a:p>
            <a:pPr lvl="0">
              <a:buFont typeface="Arial" panose="020B0604020202020204"/>
              <a:buChar char="•"/>
            </a:pPr>
            <a:r>
              <a:rPr lang="en-US" altLang="zh-CN" sz="2400" dirty="0">
                <a:solidFill>
                  <a:schemeClr val="tx1"/>
                </a:solidFill>
                <a:latin typeface="微软雅黑" charset="0"/>
                <a:ea typeface="微软雅黑" charset="0"/>
                <a:cs typeface="黑体" charset="0"/>
              </a:rPr>
              <a:t>Trainer</a:t>
            </a:r>
            <a:r>
              <a:rPr lang="zh-CN" altLang="en-US" sz="2400" dirty="0">
                <a:solidFill>
                  <a:schemeClr val="tx1"/>
                </a:solidFill>
                <a:latin typeface="微软雅黑" charset="0"/>
                <a:ea typeface="微软雅黑" charset="0"/>
                <a:cs typeface="黑体" charset="0"/>
              </a:rPr>
              <a:t> </a:t>
            </a:r>
            <a:r>
              <a:rPr lang="en-US" altLang="zh-CN" sz="2400" dirty="0">
                <a:solidFill>
                  <a:schemeClr val="tx1"/>
                </a:solidFill>
                <a:latin typeface="微软雅黑" charset="0"/>
                <a:ea typeface="微软雅黑" charset="0"/>
                <a:cs typeface="黑体" charset="0"/>
              </a:rPr>
              <a:t>Config:</a:t>
            </a:r>
          </a:p>
          <a:p>
            <a:pPr lvl="1">
              <a:buFont typeface="Arial" panose="020B0604020202020204"/>
              <a:buChar char="•"/>
            </a:pPr>
            <a:r>
              <a:rPr lang="en-US" altLang="zh-CN" sz="2055" dirty="0">
                <a:solidFill>
                  <a:schemeClr val="tx1"/>
                </a:solidFill>
                <a:latin typeface="微软雅黑" charset="0"/>
                <a:ea typeface="微软雅黑" charset="0"/>
                <a:cs typeface="黑体" charset="0"/>
              </a:rPr>
              <a:t>20 Epoches (~170000 iters), Adam, </a:t>
            </a:r>
            <a:r>
              <a:rPr lang="en-US" altLang="zh-CN" sz="2055" dirty="0" err="1">
                <a:solidFill>
                  <a:schemeClr val="tx1"/>
                </a:solidFill>
                <a:latin typeface="微软雅黑" charset="0"/>
                <a:ea typeface="微软雅黑" charset="0"/>
                <a:cs typeface="黑体" charset="0"/>
              </a:rPr>
              <a:t>lambdaLR</a:t>
            </a:r>
            <a:endParaRPr lang="en-US" altLang="zh-CN" sz="2055" dirty="0">
              <a:solidFill>
                <a:schemeClr val="tx1"/>
              </a:solidFill>
              <a:latin typeface="微软雅黑" charset="0"/>
              <a:ea typeface="微软雅黑" charset="0"/>
              <a:cs typeface="黑体" charset="0"/>
            </a:endParaRPr>
          </a:p>
          <a:p>
            <a:pPr lvl="1">
              <a:buFont typeface="Arial" panose="020B0604020202020204"/>
              <a:buChar char="•"/>
            </a:pPr>
            <a:r>
              <a:rPr lang="en-US" altLang="zh-CN" sz="2055" dirty="0">
                <a:latin typeface="微软雅黑" charset="0"/>
                <a:ea typeface="微软雅黑" charset="0"/>
                <a:cs typeface="黑体" charset="0"/>
              </a:rPr>
              <a:t>IWSLT</a:t>
            </a:r>
            <a:r>
              <a:rPr lang="zh-CN" altLang="en-US" sz="2055" dirty="0">
                <a:latin typeface="微软雅黑" charset="0"/>
                <a:ea typeface="微软雅黑" charset="0"/>
                <a:cs typeface="黑体" charset="0"/>
              </a:rPr>
              <a:t> </a:t>
            </a:r>
            <a:r>
              <a:rPr lang="en-US" altLang="zh-CN" sz="2055" dirty="0">
                <a:latin typeface="微软雅黑" charset="0"/>
                <a:ea typeface="微软雅黑" charset="0"/>
                <a:cs typeface="黑体" charset="0"/>
              </a:rPr>
              <a:t>2017</a:t>
            </a:r>
            <a:r>
              <a:rPr lang="zh-CN" altLang="en-US" sz="2055" dirty="0">
                <a:latin typeface="微软雅黑" charset="0"/>
                <a:ea typeface="微软雅黑" charset="0"/>
                <a:cs typeface="黑体" charset="0"/>
              </a:rPr>
              <a:t> </a:t>
            </a:r>
            <a:r>
              <a:rPr lang="en-US" altLang="zh-CN" sz="2055" dirty="0">
                <a:latin typeface="微软雅黑" charset="0"/>
                <a:ea typeface="微软雅黑" charset="0"/>
                <a:cs typeface="黑体" charset="0"/>
              </a:rPr>
              <a:t>Dataset</a:t>
            </a: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2" name="图片 1" descr="upload_post_object_v2_2109269069"/>
          <p:cNvPicPr>
            <a:picLocks noChangeAspect="1"/>
          </p:cNvPicPr>
          <p:nvPr/>
        </p:nvPicPr>
        <p:blipFill>
          <a:blip r:embed="rId3"/>
          <a:stretch>
            <a:fillRect/>
          </a:stretch>
        </p:blipFill>
        <p:spPr>
          <a:xfrm>
            <a:off x="7726008" y="3765565"/>
            <a:ext cx="3627837" cy="27413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pic>
        <p:nvPicPr>
          <p:cNvPr id="3" name="图片 2" descr="upload_post_object_v2_4035630297"/>
          <p:cNvPicPr>
            <a:picLocks noChangeAspect="1"/>
          </p:cNvPicPr>
          <p:nvPr/>
        </p:nvPicPr>
        <p:blipFill>
          <a:blip r:embed="rId3"/>
          <a:stretch>
            <a:fillRect/>
          </a:stretch>
        </p:blipFill>
        <p:spPr>
          <a:xfrm>
            <a:off x="2024349" y="2408784"/>
            <a:ext cx="8143173" cy="20405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9" name="Content Placeholder 3"/>
          <p:cNvSpPr txBox="1"/>
          <p:nvPr/>
        </p:nvSpPr>
        <p:spPr>
          <a:xfrm>
            <a:off x="210517" y="2857253"/>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Sinusoidal PE</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3" name="图片 2" descr="upload_post_object_v2_855686447"/>
          <p:cNvPicPr>
            <a:picLocks noChangeAspect="1"/>
          </p:cNvPicPr>
          <p:nvPr/>
        </p:nvPicPr>
        <p:blipFill>
          <a:blip r:embed="rId3"/>
          <a:stretch>
            <a:fillRect/>
          </a:stretch>
        </p:blipFill>
        <p:spPr>
          <a:xfrm>
            <a:off x="1591385" y="1528041"/>
            <a:ext cx="9009099" cy="1329212"/>
          </a:xfrm>
          <a:prstGeom prst="rect">
            <a:avLst/>
          </a:prstGeom>
        </p:spPr>
      </p:pic>
      <p:sp>
        <p:nvSpPr>
          <p:cNvPr id="4" name="文本框 3"/>
          <p:cNvSpPr txBox="1"/>
          <p:nvPr userDrawn="1"/>
        </p:nvSpPr>
        <p:spPr>
          <a:xfrm>
            <a:off x="210515" y="3429000"/>
            <a:ext cx="11770837" cy="3120656"/>
          </a:xfrm>
          <a:prstGeom prst="rect">
            <a:avLst/>
          </a:prstGeom>
        </p:spPr>
        <p:txBody>
          <a:bodyPr wrap="square" rtlCol="0">
            <a:noAutofit/>
          </a:bodyPr>
          <a:lstStyle/>
          <a:p>
            <a:pPr algn="just"/>
            <a:r>
              <a:rPr lang="zh-CN" altLang="en-US" sz="1600" dirty="0"/>
              <a:t>=== greedy search ===</a:t>
            </a:r>
          </a:p>
          <a:p>
            <a:pPr algn="just"/>
            <a:r>
              <a:rPr lang="zh-CN" altLang="en-US" sz="1600" dirty="0"/>
              <a:t>What you never care about yourself, and fear that's worse than the situation that you really exists in your mind is worse than the situation.</a:t>
            </a:r>
          </a:p>
          <a:p>
            <a:pPr algn="just"/>
            <a:endParaRPr lang="zh-CN" altLang="en-US" sz="1600" dirty="0"/>
          </a:p>
          <a:p>
            <a:pPr algn="just"/>
            <a:r>
              <a:rPr lang="zh-CN" altLang="en-US" sz="1600" dirty="0"/>
              <a:t>=== beam search ===</a:t>
            </a:r>
          </a:p>
          <a:p>
            <a:pPr algn="just"/>
            <a:r>
              <a:rPr lang="zh-CN" altLang="en-US" sz="1600" dirty="0">
                <a:solidFill>
                  <a:schemeClr val="accent1"/>
                </a:solidFill>
              </a:rPr>
              <a:t>4.8646</a:t>
            </a:r>
            <a:r>
              <a:rPr lang="zh-CN" altLang="en-US" sz="1600" dirty="0"/>
              <a:t> What you're never care about.</a:t>
            </a:r>
          </a:p>
          <a:p>
            <a:pPr algn="just"/>
            <a:r>
              <a:rPr lang="zh-CN" altLang="en-US" sz="1600" dirty="0">
                <a:solidFill>
                  <a:schemeClr val="accent1"/>
                </a:solidFill>
              </a:rPr>
              <a:t>5.1953</a:t>
            </a:r>
            <a:r>
              <a:rPr lang="zh-CN" altLang="en-US" sz="1600" dirty="0"/>
              <a:t> And what you're never care about.</a:t>
            </a:r>
          </a:p>
          <a:p>
            <a:pPr algn="just"/>
            <a:r>
              <a:rPr lang="zh-CN" altLang="en-US" sz="1600" dirty="0">
                <a:solidFill>
                  <a:schemeClr val="accent1"/>
                </a:solidFill>
              </a:rPr>
              <a:t>12.0893</a:t>
            </a:r>
            <a:r>
              <a:rPr lang="zh-CN" altLang="en-US" sz="1600" dirty="0"/>
              <a:t> What you're never is, and fear that you are worse than the situation in your mind.</a:t>
            </a:r>
          </a:p>
          <a:p>
            <a:pPr algn="just"/>
            <a:r>
              <a:rPr lang="zh-CN" altLang="en-US" sz="1600" dirty="0">
                <a:solidFill>
                  <a:schemeClr val="accent1"/>
                </a:solidFill>
              </a:rPr>
              <a:t>17.9308</a:t>
            </a:r>
            <a:r>
              <a:rPr lang="zh-CN" altLang="en-US" sz="1600" dirty="0"/>
              <a:t> What you're never care about, fear that you's fear in your mind is worse than the very much worse than the situation.</a:t>
            </a:r>
          </a:p>
          <a:p>
            <a:pPr algn="just"/>
            <a:r>
              <a:rPr lang="zh-CN" altLang="en-US" sz="1600" dirty="0">
                <a:solidFill>
                  <a:schemeClr val="accent1"/>
                </a:solidFill>
              </a:rPr>
              <a:t>18.3417</a:t>
            </a:r>
            <a:r>
              <a:rPr lang="zh-CN" altLang="en-US" sz="1600" dirty="0"/>
              <a:t> What you're never care about, fear that you's fear in your mind is worse than the very much worse than the situation.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4" name="文本框 3"/>
          <p:cNvSpPr txBox="1"/>
          <p:nvPr userDrawn="1"/>
        </p:nvSpPr>
        <p:spPr>
          <a:xfrm>
            <a:off x="210517" y="3429000"/>
            <a:ext cx="11770837" cy="2809779"/>
          </a:xfrm>
          <a:prstGeom prst="rect">
            <a:avLst/>
          </a:prstGeom>
        </p:spPr>
        <p:txBody>
          <a:bodyPr wrap="square" rtlCol="0">
            <a:noAutofit/>
          </a:bodyPr>
          <a:lstStyle/>
          <a:p>
            <a:pPr algn="just"/>
            <a:r>
              <a:rPr lang="zh-CN" altLang="en-US" sz="1600" dirty="0"/>
              <a:t>=== greedy search ===</a:t>
            </a:r>
          </a:p>
          <a:p>
            <a:pPr algn="just"/>
            <a:r>
              <a:rPr lang="zh-CN" altLang="en-US" sz="1600" dirty="0"/>
              <a:t>What you never cares you're going to be thinking, and the situation that you're going to be in your mind is worse than the situation.</a:t>
            </a:r>
          </a:p>
          <a:p>
            <a:pPr algn="just"/>
            <a:endParaRPr lang="zh-CN" altLang="en-US" sz="1600" dirty="0"/>
          </a:p>
          <a:p>
            <a:pPr algn="just"/>
            <a:r>
              <a:rPr lang="zh-CN" altLang="en-US" sz="1600" dirty="0"/>
              <a:t>=== beam search ===</a:t>
            </a:r>
          </a:p>
          <a:p>
            <a:pPr algn="just"/>
            <a:r>
              <a:rPr lang="zh-CN" altLang="en-US" sz="1600" dirty="0">
                <a:solidFill>
                  <a:schemeClr val="accent1"/>
                </a:solidFill>
              </a:rPr>
              <a:t>16.8675</a:t>
            </a:r>
            <a:r>
              <a:rPr lang="zh-CN" altLang="en-US" sz="1600" dirty="0"/>
              <a:t> And what you never is the fear that you're going to say, the fear you's going to engage in your mind.</a:t>
            </a:r>
          </a:p>
          <a:p>
            <a:pPr algn="just"/>
            <a:r>
              <a:rPr lang="zh-CN" altLang="en-US" sz="1600" dirty="0">
                <a:solidFill>
                  <a:schemeClr val="accent1"/>
                </a:solidFill>
              </a:rPr>
              <a:t>16.1903</a:t>
            </a:r>
            <a:r>
              <a:rPr lang="zh-CN" altLang="en-US" sz="1600" dirty="0"/>
              <a:t> And what you never is the fear that you're going to say, the fear you's going to engage in your minds.</a:t>
            </a:r>
          </a:p>
          <a:p>
            <a:pPr algn="just"/>
            <a:r>
              <a:rPr lang="zh-CN" altLang="en-US" sz="1600" dirty="0">
                <a:solidFill>
                  <a:schemeClr val="accent1"/>
                </a:solidFill>
              </a:rPr>
              <a:t>16.7127</a:t>
            </a:r>
            <a:r>
              <a:rPr lang="zh-CN" altLang="en-US" sz="1600" dirty="0"/>
              <a:t> And what you never is the fear that you're going to say, the fear you's going to invest in your mind.</a:t>
            </a:r>
          </a:p>
          <a:p>
            <a:pPr algn="just"/>
            <a:r>
              <a:rPr lang="zh-CN" altLang="en-US" sz="1600" dirty="0">
                <a:solidFill>
                  <a:schemeClr val="accent1"/>
                </a:solidFill>
              </a:rPr>
              <a:t>17.9518</a:t>
            </a:r>
            <a:r>
              <a:rPr lang="zh-CN" altLang="en-US" sz="1600" dirty="0"/>
              <a:t> And what you never is the fear that you're going to say, the fear you's going to engage in your mind..</a:t>
            </a:r>
          </a:p>
          <a:p>
            <a:pPr algn="just"/>
            <a:r>
              <a:rPr lang="zh-CN" altLang="en-US" sz="1600" dirty="0">
                <a:solidFill>
                  <a:schemeClr val="accent1"/>
                </a:solidFill>
              </a:rPr>
              <a:t>21.0737</a:t>
            </a:r>
            <a:r>
              <a:rPr lang="zh-CN" altLang="en-US" sz="1600" dirty="0"/>
              <a:t> And what you never is the fear that you're going to say, the fear you's going to engage in your mind. worse than the situation.</a:t>
            </a:r>
          </a:p>
        </p:txBody>
      </p:sp>
      <p:sp>
        <p:nvSpPr>
          <p:cNvPr id="8" name="Content Placeholder 3">
            <a:extLst>
              <a:ext uri="{FF2B5EF4-FFF2-40B4-BE49-F238E27FC236}">
                <a16:creationId xmlns:a16="http://schemas.microsoft.com/office/drawing/2014/main" id="{81C64D80-73B2-5C85-9FA5-260DB9D1B313}"/>
              </a:ext>
            </a:extLst>
          </p:cNvPr>
          <p:cNvSpPr txBox="1"/>
          <p:nvPr/>
        </p:nvSpPr>
        <p:spPr>
          <a:xfrm>
            <a:off x="210517" y="2857253"/>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Learnable PE</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9" name="图片 8" descr="upload_post_object_v2_855686447">
            <a:extLst>
              <a:ext uri="{FF2B5EF4-FFF2-40B4-BE49-F238E27FC236}">
                <a16:creationId xmlns:a16="http://schemas.microsoft.com/office/drawing/2014/main" id="{F216884F-CDB2-9A37-6F4B-819636AAC88C}"/>
              </a:ext>
            </a:extLst>
          </p:cNvPr>
          <p:cNvPicPr>
            <a:picLocks noChangeAspect="1"/>
          </p:cNvPicPr>
          <p:nvPr/>
        </p:nvPicPr>
        <p:blipFill>
          <a:blip r:embed="rId3"/>
          <a:stretch>
            <a:fillRect/>
          </a:stretch>
        </p:blipFill>
        <p:spPr>
          <a:xfrm>
            <a:off x="1591385" y="1528041"/>
            <a:ext cx="9009099" cy="13292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4" name="文本框 3"/>
          <p:cNvSpPr txBox="1"/>
          <p:nvPr userDrawn="1"/>
        </p:nvSpPr>
        <p:spPr>
          <a:xfrm>
            <a:off x="95692" y="3414716"/>
            <a:ext cx="11885791" cy="3367242"/>
          </a:xfrm>
          <a:prstGeom prst="rect">
            <a:avLst/>
          </a:prstGeom>
        </p:spPr>
        <p:txBody>
          <a:bodyPr wrap="square" rtlCol="0">
            <a:noAutofit/>
          </a:bodyPr>
          <a:lstStyle/>
          <a:p>
            <a:pPr algn="just"/>
            <a:r>
              <a:rPr lang="zh-CN" altLang="en-US" sz="1400" dirty="0"/>
              <a:t>=== greedy search ===</a:t>
            </a:r>
          </a:p>
          <a:p>
            <a:pPr algn="just"/>
            <a:r>
              <a:rPr lang="zh-CN" altLang="en-US" sz="1400" dirty="0"/>
              <a:t>What you fear is never as severe as you can imagine, the fear that you let it be part of, the fear you will be freeer in your mind, is worse than the situation that really exists.</a:t>
            </a:r>
          </a:p>
          <a:p>
            <a:pPr algn="just"/>
            <a:endParaRPr lang="zh-CN" altLang="en-US" sz="1400" dirty="0"/>
          </a:p>
          <a:p>
            <a:pPr algn="just"/>
            <a:r>
              <a:rPr lang="zh-CN" altLang="en-US" sz="1400" dirty="0"/>
              <a:t>=== beam search ===</a:t>
            </a:r>
          </a:p>
          <a:p>
            <a:pPr algn="just"/>
            <a:r>
              <a:rPr lang="zh-CN" altLang="en-US" sz="1400" dirty="0">
                <a:solidFill>
                  <a:schemeClr val="accent1"/>
                </a:solidFill>
              </a:rPr>
              <a:t>24.3234</a:t>
            </a:r>
            <a:r>
              <a:rPr lang="zh-CN" altLang="en-US" sz="1400" dirty="0"/>
              <a:t> </a:t>
            </a:r>
            <a:r>
              <a:rPr lang="zh-CN" altLang="en-US" sz="1400" b="1" u="sng" dirty="0"/>
              <a:t>What you fear is never as severe as you can imagine, the fear that you allow to accumulate in your mind is worse than the situation that really exists.</a:t>
            </a:r>
          </a:p>
          <a:p>
            <a:pPr algn="just"/>
            <a:r>
              <a:rPr lang="zh-CN" altLang="en-US" sz="1400" dirty="0">
                <a:solidFill>
                  <a:schemeClr val="accent1"/>
                </a:solidFill>
              </a:rPr>
              <a:t>24.2914</a:t>
            </a:r>
            <a:r>
              <a:rPr lang="zh-CN" altLang="en-US" sz="1400" dirty="0"/>
              <a:t> </a:t>
            </a:r>
            <a:r>
              <a:rPr lang="zh-CN" altLang="en-US" sz="1400" b="1" u="sng" dirty="0"/>
              <a:t>What you fear is never as severe as you can imagine, the fear that you allow to accumulate in your mind is worse than the situation that actually exists.</a:t>
            </a:r>
          </a:p>
          <a:p>
            <a:pPr algn="just"/>
            <a:r>
              <a:rPr lang="zh-CN" altLang="en-US" sz="1400" dirty="0">
                <a:solidFill>
                  <a:schemeClr val="accent1"/>
                </a:solidFill>
              </a:rPr>
              <a:t>25.0699</a:t>
            </a:r>
            <a:r>
              <a:rPr lang="zh-CN" altLang="en-US" sz="1400" dirty="0"/>
              <a:t> </a:t>
            </a:r>
            <a:r>
              <a:rPr lang="zh-CN" altLang="en-US" sz="1400" b="1" u="sng" dirty="0"/>
              <a:t>What you fear is never as severe as what you can imagine, the fear that you allow to accumulate in your mind is worse than the situation that actually exists</a:t>
            </a:r>
            <a:r>
              <a:rPr lang="zh-CN" altLang="en-US" sz="1400" dirty="0"/>
              <a:t>.</a:t>
            </a:r>
          </a:p>
          <a:p>
            <a:pPr algn="just"/>
            <a:r>
              <a:rPr lang="zh-CN" altLang="en-US" sz="1400" dirty="0">
                <a:solidFill>
                  <a:schemeClr val="accent1"/>
                </a:solidFill>
              </a:rPr>
              <a:t>25.0656</a:t>
            </a:r>
            <a:r>
              <a:rPr lang="zh-CN" altLang="en-US" sz="1400" dirty="0"/>
              <a:t> </a:t>
            </a:r>
            <a:r>
              <a:rPr lang="zh-CN" altLang="en-US" sz="1400" b="1" u="sng" dirty="0"/>
              <a:t>What you fear is never as severe as what you can imagine, the fear that you allow to accumulate in your mind is worse than the situation that really exists.</a:t>
            </a:r>
          </a:p>
          <a:p>
            <a:pPr algn="just"/>
            <a:r>
              <a:rPr lang="zh-CN" altLang="en-US" sz="1400" dirty="0">
                <a:solidFill>
                  <a:schemeClr val="accent1"/>
                </a:solidFill>
              </a:rPr>
              <a:t>31.2803</a:t>
            </a:r>
            <a:r>
              <a:rPr lang="zh-CN" altLang="en-US" sz="1400" dirty="0"/>
              <a:t> What you fear is never as severe as what you can imagine, the fear that you allow to accumulate in your mind is worse than the situation that actually exists. is worse than the fact that exists.</a:t>
            </a:r>
          </a:p>
        </p:txBody>
      </p:sp>
      <p:sp>
        <p:nvSpPr>
          <p:cNvPr id="5" name="Content Placeholder 3">
            <a:extLst>
              <a:ext uri="{FF2B5EF4-FFF2-40B4-BE49-F238E27FC236}">
                <a16:creationId xmlns:a16="http://schemas.microsoft.com/office/drawing/2014/main" id="{42FF5444-330C-CA85-D3FE-3387A8DD789B}"/>
              </a:ext>
            </a:extLst>
          </p:cNvPr>
          <p:cNvSpPr txBox="1"/>
          <p:nvPr/>
        </p:nvSpPr>
        <p:spPr>
          <a:xfrm>
            <a:off x="210517" y="2857253"/>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err="1">
                <a:solidFill>
                  <a:schemeClr val="tx1"/>
                </a:solidFill>
                <a:latin typeface="微软雅黑" charset="0"/>
                <a:ea typeface="微软雅黑" charset="0"/>
                <a:cs typeface="黑体" charset="0"/>
              </a:rPr>
              <a:t>RoPE</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6" name="图片 5" descr="upload_post_object_v2_855686447">
            <a:extLst>
              <a:ext uri="{FF2B5EF4-FFF2-40B4-BE49-F238E27FC236}">
                <a16:creationId xmlns:a16="http://schemas.microsoft.com/office/drawing/2014/main" id="{9A9033F0-B248-E540-18EF-6E27098355A9}"/>
              </a:ext>
            </a:extLst>
          </p:cNvPr>
          <p:cNvPicPr>
            <a:picLocks noChangeAspect="1"/>
          </p:cNvPicPr>
          <p:nvPr/>
        </p:nvPicPr>
        <p:blipFill>
          <a:blip r:embed="rId3"/>
          <a:stretch>
            <a:fillRect/>
          </a:stretch>
        </p:blipFill>
        <p:spPr>
          <a:xfrm>
            <a:off x="1591385" y="1528041"/>
            <a:ext cx="9009099" cy="13292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3" name="Content Placeholder 3"/>
          <p:cNvSpPr txBox="1"/>
          <p:nvPr/>
        </p:nvSpPr>
        <p:spPr>
          <a:xfrm>
            <a:off x="838187" y="1745444"/>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Visualization – Sinusoidal PE Attn</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4" name="图片 3" descr="图片包含 背景图案&#10;&#10;描述已自动生成">
            <a:extLst>
              <a:ext uri="{FF2B5EF4-FFF2-40B4-BE49-F238E27FC236}">
                <a16:creationId xmlns:a16="http://schemas.microsoft.com/office/drawing/2014/main" id="{2D509D87-F4DF-ED57-43DD-500EA3241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2" y="2264736"/>
            <a:ext cx="9945776" cy="44694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回顾</a:t>
            </a:r>
            <a:endParaRPr lang="en-US" altLang="zh-CN" b="1" dirty="0"/>
          </a:p>
        </p:txBody>
      </p:sp>
      <p:pic>
        <p:nvPicPr>
          <p:cNvPr id="4" name="图片 3"/>
          <p:cNvPicPr>
            <a:picLocks noChangeAspect="1"/>
          </p:cNvPicPr>
          <p:nvPr/>
        </p:nvPicPr>
        <p:blipFill>
          <a:blip r:embed="rId3"/>
          <a:stretch>
            <a:fillRect/>
          </a:stretch>
        </p:blipFill>
        <p:spPr>
          <a:xfrm>
            <a:off x="4693581" y="2267171"/>
            <a:ext cx="6816958" cy="3901811"/>
          </a:xfrm>
          <a:prstGeom prst="rect">
            <a:avLst/>
          </a:prstGeom>
        </p:spPr>
      </p:pic>
      <p:pic>
        <p:nvPicPr>
          <p:cNvPr id="6" name="图片 5"/>
          <p:cNvPicPr>
            <a:picLocks noChangeAspect="1"/>
          </p:cNvPicPr>
          <p:nvPr/>
        </p:nvPicPr>
        <p:blipFill>
          <a:blip r:embed="rId4"/>
          <a:stretch>
            <a:fillRect/>
          </a:stretch>
        </p:blipFill>
        <p:spPr>
          <a:xfrm>
            <a:off x="838200" y="1825827"/>
            <a:ext cx="3251742" cy="4784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3" name="Content Placeholder 3"/>
          <p:cNvSpPr txBox="1"/>
          <p:nvPr/>
        </p:nvSpPr>
        <p:spPr>
          <a:xfrm>
            <a:off x="838187" y="1745444"/>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Visualization – Learnable PE Attn</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5" name="图片 4" descr="图片包含 背景图案&#10;&#10;描述已自动生成">
            <a:extLst>
              <a:ext uri="{FF2B5EF4-FFF2-40B4-BE49-F238E27FC236}">
                <a16:creationId xmlns:a16="http://schemas.microsoft.com/office/drawing/2014/main" id="{591AB6A8-40E8-EB44-3212-2CD0B3FC7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200" y="2262871"/>
            <a:ext cx="9941599" cy="4467539"/>
          </a:xfrm>
          <a:prstGeom prst="rect">
            <a:avLst/>
          </a:prstGeom>
        </p:spPr>
      </p:pic>
    </p:spTree>
    <p:extLst>
      <p:ext uri="{BB962C8B-B14F-4D97-AF65-F5344CB8AC3E}">
        <p14:creationId xmlns:p14="http://schemas.microsoft.com/office/powerpoint/2010/main" val="99243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3" name="Content Placeholder 3"/>
          <p:cNvSpPr txBox="1"/>
          <p:nvPr/>
        </p:nvSpPr>
        <p:spPr>
          <a:xfrm>
            <a:off x="838187" y="1745444"/>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Visualization – </a:t>
            </a:r>
            <a:r>
              <a:rPr lang="en-US" altLang="zh-CN" sz="2400" dirty="0" err="1">
                <a:solidFill>
                  <a:schemeClr val="tx1"/>
                </a:solidFill>
                <a:latin typeface="微软雅黑" charset="0"/>
                <a:ea typeface="微软雅黑" charset="0"/>
                <a:cs typeface="黑体" charset="0"/>
              </a:rPr>
              <a:t>RoPE</a:t>
            </a:r>
            <a:r>
              <a:rPr lang="en-US" altLang="zh-CN" sz="2400" dirty="0">
                <a:solidFill>
                  <a:schemeClr val="tx1"/>
                </a:solidFill>
                <a:latin typeface="微软雅黑" charset="0"/>
                <a:ea typeface="微软雅黑" charset="0"/>
                <a:cs typeface="黑体" charset="0"/>
              </a:rPr>
              <a:t> Attn</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6" name="图片 5" descr="图片包含 背景图案&#10;&#10;描述已自动生成">
            <a:extLst>
              <a:ext uri="{FF2B5EF4-FFF2-40B4-BE49-F238E27FC236}">
                <a16:creationId xmlns:a16="http://schemas.microsoft.com/office/drawing/2014/main" id="{2157A6E4-5553-7511-96BF-444800E07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200" y="2265111"/>
            <a:ext cx="9993976" cy="4465299"/>
          </a:xfrm>
          <a:prstGeom prst="rect">
            <a:avLst/>
          </a:prstGeom>
        </p:spPr>
      </p:pic>
    </p:spTree>
    <p:extLst>
      <p:ext uri="{BB962C8B-B14F-4D97-AF65-F5344CB8AC3E}">
        <p14:creationId xmlns:p14="http://schemas.microsoft.com/office/powerpoint/2010/main" val="208729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zh-CN" altLang="en-US" b="1" dirty="0"/>
              <a:t>参考文献</a:t>
            </a:r>
          </a:p>
        </p:txBody>
      </p:sp>
      <p:sp>
        <p:nvSpPr>
          <p:cNvPr id="2" name="Content Placeholder 5">
            <a:extLst>
              <a:ext uri="{FF2B5EF4-FFF2-40B4-BE49-F238E27FC236}">
                <a16:creationId xmlns:a16="http://schemas.microsoft.com/office/drawing/2014/main" id="{93FA81B8-AC7F-CAB6-5EBE-C39E967C5B0F}"/>
              </a:ext>
            </a:extLst>
          </p:cNvPr>
          <p:cNvSpPr>
            <a:spLocks noGrp="1"/>
          </p:cNvSpPr>
          <p:nvPr>
            <p:ph idx="1"/>
          </p:nvPr>
        </p:nvSpPr>
        <p:spPr/>
        <p:txBody>
          <a:bodyPr vert="horz" lIns="91440" tIns="45720" rIns="91440" bIns="45720" rtlCol="0" anchor="t">
            <a:normAutofit fontScale="85000" lnSpcReduction="10000"/>
          </a:bodyPr>
          <a:lstStyle/>
          <a:p>
            <a:pPr>
              <a:buNone/>
            </a:pPr>
            <a:r>
              <a:rPr lang="en-US" sz="2000" dirty="0">
                <a:ea typeface="微软雅黑"/>
                <a:cs typeface="+mn-lt"/>
              </a:rPr>
              <a:t>[1]A. Vaswani et al., “Attention is all you need,” in Proceedings of the 31st International Conference on Neural Information Processing Systems, in NIPS’17. Red Hook, NY, USA: Curran Associates Inc., Dec. 2017, pp. 6000–6010.</a:t>
            </a:r>
          </a:p>
          <a:p>
            <a:pPr>
              <a:buNone/>
            </a:pPr>
            <a:r>
              <a:rPr lang="en-US" sz="2000" dirty="0">
                <a:ea typeface="微软雅黑"/>
                <a:cs typeface="+mn-lt"/>
              </a:rPr>
              <a:t>[2]H. Yan, B. Deng, X. Li, and X. Qiu, “TENER: Adapting Transformer Encoder for Named Entity Recognition.” </a:t>
            </a:r>
            <a:r>
              <a:rPr lang="en-US" sz="2000" dirty="0" err="1">
                <a:ea typeface="微软雅黑"/>
                <a:cs typeface="+mn-lt"/>
              </a:rPr>
              <a:t>arXiv</a:t>
            </a:r>
            <a:r>
              <a:rPr lang="en-US" sz="2000" dirty="0">
                <a:ea typeface="微软雅黑"/>
                <a:cs typeface="+mn-lt"/>
              </a:rPr>
              <a:t>, Dec. 10, 2019. </a:t>
            </a:r>
            <a:r>
              <a:rPr lang="en-US" sz="2000" dirty="0" err="1">
                <a:ea typeface="微软雅黑"/>
                <a:cs typeface="+mn-lt"/>
              </a:rPr>
              <a:t>doi</a:t>
            </a:r>
            <a:r>
              <a:rPr lang="en-US" sz="2000" dirty="0">
                <a:ea typeface="微软雅黑"/>
                <a:cs typeface="+mn-lt"/>
              </a:rPr>
              <a:t>: 10.48550/arXiv.1911.04474.</a:t>
            </a:r>
          </a:p>
          <a:p>
            <a:pPr>
              <a:buNone/>
            </a:pPr>
            <a:r>
              <a:rPr lang="en-US" sz="2000" dirty="0">
                <a:ea typeface="微软雅黑"/>
                <a:cs typeface="+mn-lt"/>
              </a:rPr>
              <a:t>[3]O. Press, N. A. Smith, and M. Lewis, “Train Short, Test Long: Attention with Linear Biases Enables Input Length Extrapolation.” </a:t>
            </a:r>
            <a:r>
              <a:rPr lang="en-US" sz="2000" dirty="0" err="1">
                <a:ea typeface="微软雅黑"/>
                <a:cs typeface="+mn-lt"/>
              </a:rPr>
              <a:t>arXiv</a:t>
            </a:r>
            <a:r>
              <a:rPr lang="en-US" sz="2000" dirty="0">
                <a:ea typeface="微软雅黑"/>
                <a:cs typeface="+mn-lt"/>
              </a:rPr>
              <a:t>, Apr. 22, 2022. </a:t>
            </a:r>
            <a:r>
              <a:rPr lang="en-US" sz="2000" dirty="0" err="1">
                <a:ea typeface="微软雅黑"/>
                <a:cs typeface="+mn-lt"/>
              </a:rPr>
              <a:t>doi</a:t>
            </a:r>
            <a:r>
              <a:rPr lang="en-US" sz="2000" dirty="0">
                <a:ea typeface="微软雅黑"/>
                <a:cs typeface="+mn-lt"/>
              </a:rPr>
              <a:t>: 10.48550/arXiv.2108.12409.</a:t>
            </a:r>
          </a:p>
          <a:p>
            <a:pPr>
              <a:buNone/>
            </a:pPr>
            <a:r>
              <a:rPr lang="en-US" sz="2000" dirty="0">
                <a:ea typeface="微软雅黑"/>
                <a:cs typeface="+mn-lt"/>
              </a:rPr>
              <a:t>[4]H. </a:t>
            </a:r>
            <a:r>
              <a:rPr lang="en-US" sz="2000" dirty="0" err="1">
                <a:ea typeface="微软雅黑"/>
                <a:cs typeface="+mn-lt"/>
              </a:rPr>
              <a:t>Touvron</a:t>
            </a:r>
            <a:r>
              <a:rPr lang="en-US" sz="2000" dirty="0">
                <a:ea typeface="微软雅黑"/>
                <a:cs typeface="+mn-lt"/>
              </a:rPr>
              <a:t> et al., “Llama 2: Open Foundation and Fine-Tuned Chat Models.” </a:t>
            </a:r>
            <a:r>
              <a:rPr lang="en-US" sz="2000" dirty="0" err="1">
                <a:ea typeface="微软雅黑"/>
                <a:cs typeface="+mn-lt"/>
              </a:rPr>
              <a:t>arXiv</a:t>
            </a:r>
            <a:r>
              <a:rPr lang="en-US" sz="2000" dirty="0">
                <a:ea typeface="微软雅黑"/>
                <a:cs typeface="+mn-lt"/>
              </a:rPr>
              <a:t>, Jul. 19, 2023. </a:t>
            </a:r>
            <a:r>
              <a:rPr lang="en-US" sz="2000" dirty="0" err="1">
                <a:ea typeface="微软雅黑"/>
                <a:cs typeface="+mn-lt"/>
              </a:rPr>
              <a:t>doi</a:t>
            </a:r>
            <a:r>
              <a:rPr lang="en-US" sz="2000" dirty="0">
                <a:ea typeface="微软雅黑"/>
                <a:cs typeface="+mn-lt"/>
              </a:rPr>
              <a:t>: 10.48550/arXiv.2307.09288.</a:t>
            </a:r>
          </a:p>
          <a:p>
            <a:pPr>
              <a:buNone/>
            </a:pPr>
            <a:r>
              <a:rPr lang="en-US" sz="2000" dirty="0">
                <a:ea typeface="微软雅黑"/>
                <a:cs typeface="+mn-lt"/>
              </a:rPr>
              <a:t>[5]C. </a:t>
            </a:r>
            <a:r>
              <a:rPr lang="en-US" sz="2000" dirty="0" err="1">
                <a:ea typeface="微软雅黑"/>
                <a:cs typeface="+mn-lt"/>
              </a:rPr>
              <a:t>Raffel</a:t>
            </a:r>
            <a:r>
              <a:rPr lang="en-US" sz="2000" dirty="0">
                <a:ea typeface="微软雅黑"/>
                <a:cs typeface="+mn-lt"/>
              </a:rPr>
              <a:t> et al., “Exploring the Limits of Transfer Learning with a Unified Text-to-Text Transformer.” </a:t>
            </a:r>
            <a:r>
              <a:rPr lang="en-US" sz="2000" dirty="0" err="1">
                <a:ea typeface="微软雅黑"/>
                <a:cs typeface="+mn-lt"/>
              </a:rPr>
              <a:t>arXiv</a:t>
            </a:r>
            <a:r>
              <a:rPr lang="en-US" sz="2000" dirty="0">
                <a:ea typeface="微软雅黑"/>
                <a:cs typeface="+mn-lt"/>
              </a:rPr>
              <a:t>, Sep. 19, 2023. </a:t>
            </a:r>
            <a:r>
              <a:rPr lang="en-US" sz="2000" dirty="0" err="1">
                <a:ea typeface="微软雅黑"/>
                <a:cs typeface="+mn-lt"/>
              </a:rPr>
              <a:t>doi</a:t>
            </a:r>
            <a:r>
              <a:rPr lang="en-US" sz="2000" dirty="0">
                <a:ea typeface="微软雅黑"/>
                <a:cs typeface="+mn-lt"/>
              </a:rPr>
              <a:t>: 10.48550/arXiv.1910.10683.</a:t>
            </a:r>
          </a:p>
          <a:p>
            <a:pPr>
              <a:buNone/>
            </a:pPr>
            <a:r>
              <a:rPr lang="en-US" sz="2000" dirty="0">
                <a:ea typeface="微软雅黑"/>
                <a:cs typeface="+mn-lt"/>
              </a:rPr>
              <a:t>[6]J. Su, Y. Lu, S. Pan, A. </a:t>
            </a:r>
            <a:r>
              <a:rPr lang="en-US" sz="2000" dirty="0" err="1">
                <a:ea typeface="微软雅黑"/>
                <a:cs typeface="+mn-lt"/>
              </a:rPr>
              <a:t>Murtadha</a:t>
            </a:r>
            <a:r>
              <a:rPr lang="en-US" sz="2000" dirty="0">
                <a:ea typeface="微软雅黑"/>
                <a:cs typeface="+mn-lt"/>
              </a:rPr>
              <a:t>, B. Wen, and Y. Liu, “</a:t>
            </a:r>
            <a:r>
              <a:rPr lang="en-US" sz="2000" dirty="0" err="1">
                <a:ea typeface="微软雅黑"/>
                <a:cs typeface="+mn-lt"/>
              </a:rPr>
              <a:t>RoFormer</a:t>
            </a:r>
            <a:r>
              <a:rPr lang="en-US" sz="2000" dirty="0">
                <a:ea typeface="微软雅黑"/>
                <a:cs typeface="+mn-lt"/>
              </a:rPr>
              <a:t>: Enhanced Transformer with Rotary Position Embedding.” </a:t>
            </a:r>
            <a:r>
              <a:rPr lang="en-US" sz="2000" dirty="0" err="1">
                <a:ea typeface="微软雅黑"/>
                <a:cs typeface="+mn-lt"/>
              </a:rPr>
              <a:t>arXiv</a:t>
            </a:r>
            <a:r>
              <a:rPr lang="en-US" sz="2000" dirty="0">
                <a:ea typeface="微软雅黑"/>
                <a:cs typeface="+mn-lt"/>
              </a:rPr>
              <a:t>, Nov. 08, 2023. </a:t>
            </a:r>
            <a:r>
              <a:rPr lang="en-US" sz="2000" dirty="0" err="1">
                <a:ea typeface="微软雅黑"/>
                <a:cs typeface="+mn-lt"/>
              </a:rPr>
              <a:t>doi</a:t>
            </a:r>
            <a:r>
              <a:rPr lang="en-US" sz="2000" dirty="0">
                <a:ea typeface="微软雅黑"/>
                <a:cs typeface="+mn-lt"/>
              </a:rPr>
              <a:t>: 10.48550/arXiv.2104.09864.</a:t>
            </a:r>
          </a:p>
          <a:p>
            <a:pPr>
              <a:buNone/>
            </a:pPr>
            <a:endParaRPr lang="en-US" sz="2000" dirty="0">
              <a:ea typeface="微软雅黑"/>
              <a:cs typeface="+mn-lt"/>
            </a:endParaRPr>
          </a:p>
        </p:txBody>
      </p:sp>
    </p:spTree>
    <p:extLst>
      <p:ext uri="{BB962C8B-B14F-4D97-AF65-F5344CB8AC3E}">
        <p14:creationId xmlns:p14="http://schemas.microsoft.com/office/powerpoint/2010/main" val="35554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回顾</a:t>
            </a:r>
            <a:endParaRPr lang="en-US" altLang="zh-CN" b="1" dirty="0"/>
          </a:p>
        </p:txBody>
      </p:sp>
      <p:pic>
        <p:nvPicPr>
          <p:cNvPr id="6" name="图片 5"/>
          <p:cNvPicPr>
            <a:picLocks noChangeAspect="1"/>
          </p:cNvPicPr>
          <p:nvPr/>
        </p:nvPicPr>
        <p:blipFill rotWithShape="1">
          <a:blip r:embed="rId3"/>
          <a:srcRect b="7201"/>
          <a:stretch>
            <a:fillRect/>
          </a:stretch>
        </p:blipFill>
        <p:spPr>
          <a:xfrm>
            <a:off x="838200" y="1825828"/>
            <a:ext cx="3251742" cy="4439990"/>
          </a:xfrm>
          <a:prstGeom prst="rect">
            <a:avLst/>
          </a:prstGeom>
        </p:spPr>
      </p:pic>
      <p:grpSp>
        <p:nvGrpSpPr>
          <p:cNvPr id="5" name="组合 4"/>
          <p:cNvGrpSpPr/>
          <p:nvPr/>
        </p:nvGrpSpPr>
        <p:grpSpPr>
          <a:xfrm>
            <a:off x="9513246" y="1973766"/>
            <a:ext cx="1406798" cy="4067850"/>
            <a:chOff x="7756370" y="1712889"/>
            <a:chExt cx="1654640" cy="4784502"/>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370" y="1712889"/>
              <a:ext cx="1654640" cy="478450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976575" y="6265817"/>
              <a:ext cx="399245" cy="199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7" name="图片 6"/>
          <p:cNvPicPr>
            <a:picLocks noChangeAspect="1"/>
          </p:cNvPicPr>
          <p:nvPr/>
        </p:nvPicPr>
        <p:blipFill>
          <a:blip r:embed="rId5"/>
          <a:stretch>
            <a:fillRect/>
          </a:stretch>
        </p:blipFill>
        <p:spPr>
          <a:xfrm>
            <a:off x="4315743" y="2266683"/>
            <a:ext cx="1820635" cy="3484158"/>
          </a:xfrm>
          <a:prstGeom prst="rect">
            <a:avLst/>
          </a:prstGeom>
        </p:spPr>
      </p:pic>
      <p:sp>
        <p:nvSpPr>
          <p:cNvPr id="9" name="文本框 8"/>
          <p:cNvSpPr txBox="1"/>
          <p:nvPr/>
        </p:nvSpPr>
        <p:spPr>
          <a:xfrm>
            <a:off x="1129026" y="6281267"/>
            <a:ext cx="2670090" cy="369332"/>
          </a:xfrm>
          <a:prstGeom prst="rect">
            <a:avLst/>
          </a:prstGeom>
          <a:noFill/>
        </p:spPr>
        <p:txBody>
          <a:bodyPr wrap="none" rtlCol="0">
            <a:spAutoFit/>
          </a:bodyPr>
          <a:lstStyle/>
          <a:p>
            <a:pPr algn="ctr"/>
            <a:r>
              <a:rPr kumimoji="1" lang="en-US" altLang="zh-CN" dirty="0"/>
              <a:t>Transformer Translator</a:t>
            </a:r>
            <a:endParaRPr kumimoji="1" lang="zh-CN" altLang="en-US" dirty="0"/>
          </a:p>
        </p:txBody>
      </p:sp>
      <p:sp>
        <p:nvSpPr>
          <p:cNvPr id="10" name="文本框 9"/>
          <p:cNvSpPr txBox="1"/>
          <p:nvPr/>
        </p:nvSpPr>
        <p:spPr>
          <a:xfrm>
            <a:off x="5109837" y="6281267"/>
            <a:ext cx="630301" cy="369332"/>
          </a:xfrm>
          <a:prstGeom prst="rect">
            <a:avLst/>
          </a:prstGeom>
          <a:noFill/>
        </p:spPr>
        <p:txBody>
          <a:bodyPr wrap="none" rtlCol="0">
            <a:spAutoFit/>
          </a:bodyPr>
          <a:lstStyle/>
          <a:p>
            <a:pPr algn="ctr"/>
            <a:r>
              <a:rPr kumimoji="1" lang="en-US" altLang="zh-CN" dirty="0"/>
              <a:t>GPT</a:t>
            </a:r>
            <a:endParaRPr kumimoji="1" lang="zh-CN" altLang="en-US" dirty="0"/>
          </a:p>
        </p:txBody>
      </p:sp>
      <p:sp>
        <p:nvSpPr>
          <p:cNvPr id="11" name="文本框 10"/>
          <p:cNvSpPr txBox="1"/>
          <p:nvPr/>
        </p:nvSpPr>
        <p:spPr>
          <a:xfrm>
            <a:off x="7571566" y="6281267"/>
            <a:ext cx="732893" cy="369332"/>
          </a:xfrm>
          <a:prstGeom prst="rect">
            <a:avLst/>
          </a:prstGeom>
          <a:noFill/>
        </p:spPr>
        <p:txBody>
          <a:bodyPr wrap="none" rtlCol="0">
            <a:spAutoFit/>
          </a:bodyPr>
          <a:lstStyle/>
          <a:p>
            <a:pPr algn="ctr"/>
            <a:r>
              <a:rPr kumimoji="1" lang="en-US" altLang="zh-CN" dirty="0"/>
              <a:t>BERT</a:t>
            </a:r>
            <a:endParaRPr kumimoji="1" lang="zh-CN" altLang="en-US" dirty="0"/>
          </a:p>
        </p:txBody>
      </p:sp>
      <p:sp>
        <p:nvSpPr>
          <p:cNvPr id="12" name="文本框 11"/>
          <p:cNvSpPr txBox="1"/>
          <p:nvPr/>
        </p:nvSpPr>
        <p:spPr>
          <a:xfrm>
            <a:off x="9747606" y="6281267"/>
            <a:ext cx="938077" cy="369332"/>
          </a:xfrm>
          <a:prstGeom prst="rect">
            <a:avLst/>
          </a:prstGeom>
          <a:noFill/>
        </p:spPr>
        <p:txBody>
          <a:bodyPr wrap="none" rtlCol="0">
            <a:spAutoFit/>
          </a:bodyPr>
          <a:lstStyle/>
          <a:p>
            <a:pPr algn="ctr"/>
            <a:r>
              <a:rPr kumimoji="1" lang="en-US" altLang="zh-CN" dirty="0" err="1"/>
              <a:t>LLaMA</a:t>
            </a:r>
            <a:endParaRPr kumimoji="1" lang="zh-CN" altLang="en-US" dirty="0"/>
          </a:p>
        </p:txBody>
      </p:sp>
      <p:grpSp>
        <p:nvGrpSpPr>
          <p:cNvPr id="16" name="组合 15"/>
          <p:cNvGrpSpPr/>
          <p:nvPr/>
        </p:nvGrpSpPr>
        <p:grpSpPr>
          <a:xfrm>
            <a:off x="6835318" y="2442322"/>
            <a:ext cx="1828437" cy="3823495"/>
            <a:chOff x="6835318" y="2442322"/>
            <a:chExt cx="1828437" cy="3823495"/>
          </a:xfrm>
        </p:grpSpPr>
        <p:pic>
          <p:nvPicPr>
            <p:cNvPr id="15" name="图片 14"/>
            <p:cNvPicPr>
              <a:picLocks noChangeAspect="1"/>
            </p:cNvPicPr>
            <p:nvPr/>
          </p:nvPicPr>
          <p:blipFill rotWithShape="1">
            <a:blip r:embed="rId3"/>
            <a:srcRect t="34255" r="51715" b="7201"/>
            <a:stretch>
              <a:fillRect/>
            </a:stretch>
          </p:blipFill>
          <p:spPr>
            <a:xfrm>
              <a:off x="6835318" y="3464759"/>
              <a:ext cx="1570094" cy="2801058"/>
            </a:xfrm>
            <a:prstGeom prst="rect">
              <a:avLst/>
            </a:prstGeom>
          </p:spPr>
        </p:pic>
        <p:pic>
          <p:nvPicPr>
            <p:cNvPr id="13" name="图片 12"/>
            <p:cNvPicPr>
              <a:picLocks noChangeAspect="1"/>
            </p:cNvPicPr>
            <p:nvPr/>
          </p:nvPicPr>
          <p:blipFill>
            <a:blip r:embed="rId6"/>
            <a:stretch>
              <a:fillRect/>
            </a:stretch>
          </p:blipFill>
          <p:spPr>
            <a:xfrm>
              <a:off x="7381055" y="2442322"/>
              <a:ext cx="1282700" cy="10287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构建</a:t>
            </a:r>
            <a:endParaRPr lang="en-US" altLang="zh-CN" b="1" dirty="0"/>
          </a:p>
        </p:txBody>
      </p:sp>
      <p:sp>
        <p:nvSpPr>
          <p:cNvPr id="8" name="文本框 7"/>
          <p:cNvSpPr txBox="1"/>
          <p:nvPr/>
        </p:nvSpPr>
        <p:spPr>
          <a:xfrm>
            <a:off x="5010046" y="1597289"/>
            <a:ext cx="6919684" cy="5128455"/>
          </a:xfrm>
          <a:prstGeom prst="rect">
            <a:avLst/>
          </a:prstGeom>
          <a:noFill/>
        </p:spPr>
        <p:txBody>
          <a:bodyPr wrap="square" lIns="91440" tIns="45720" rIns="91440" bIns="45720" rtlCol="0" anchor="t">
            <a:spAutoFit/>
          </a:bodyPr>
          <a:lstStyle/>
          <a:p>
            <a:pPr marL="342900"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r>
              <a:rPr lang="zh-CN" altLang="en-US" sz="2400" dirty="0">
                <a:latin typeface="微软雅黑"/>
                <a:ea typeface="微软雅黑"/>
                <a:cs typeface="黑体" charset="0"/>
              </a:rPr>
              <a:t> </a:t>
            </a:r>
            <a:r>
              <a:rPr lang="en-US" altLang="zh-CN" sz="2400" dirty="0">
                <a:latin typeface="微软雅黑"/>
                <a:ea typeface="微软雅黑"/>
                <a:cs typeface="黑体" charset="0"/>
              </a:rPr>
              <a:t>Translator</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Input Embedding</a:t>
            </a:r>
          </a:p>
          <a:p>
            <a:pPr marL="800100" lvl="1" indent="-342900">
              <a:lnSpc>
                <a:spcPct val="125000"/>
              </a:lnSpc>
              <a:buFont typeface="Arial" panose="020B0604020202020204" pitchFamily="34" charset="0"/>
              <a:buChar char="•"/>
            </a:pPr>
            <a:r>
              <a:rPr lang="en-US" altLang="zh-CN" sz="2400" b="1" dirty="0">
                <a:solidFill>
                  <a:schemeClr val="accent1"/>
                </a:solidFill>
                <a:latin typeface="微软雅黑"/>
                <a:ea typeface="微软雅黑"/>
                <a:cs typeface="黑体" charset="0"/>
              </a:rPr>
              <a:t>Absolute Positional Encoding</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Encoder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Encoder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Decoder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Decoder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MHAs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FFN</a:t>
            </a:r>
          </a:p>
        </p:txBody>
      </p:sp>
      <p:pic>
        <p:nvPicPr>
          <p:cNvPr id="3" name="图片 2"/>
          <p:cNvPicPr>
            <a:picLocks noChangeAspect="1"/>
          </p:cNvPicPr>
          <p:nvPr/>
        </p:nvPicPr>
        <p:blipFill>
          <a:blip r:embed="rId3"/>
          <a:stretch>
            <a:fillRect/>
          </a:stretch>
        </p:blipFill>
        <p:spPr>
          <a:xfrm>
            <a:off x="838200" y="1825827"/>
            <a:ext cx="3251742" cy="4784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b="1" dirty="0"/>
              <a:t>Positional</a:t>
            </a:r>
            <a:r>
              <a:rPr lang="zh-CN" altLang="en-US" b="1" dirty="0"/>
              <a:t> </a:t>
            </a:r>
            <a:r>
              <a:rPr lang="en-US" altLang="zh-CN" b="1" dirty="0"/>
              <a:t>Encoding</a:t>
            </a:r>
            <a:endParaRPr lang="zh-CN" altLang="en-US" b="1" dirty="0"/>
          </a:p>
        </p:txBody>
      </p:sp>
      <p:sp>
        <p:nvSpPr>
          <p:cNvPr id="4" name="Text Placeholder 3"/>
          <p:cNvSpPr>
            <a:spLocks noGrp="1"/>
          </p:cNvSpPr>
          <p:nvPr>
            <p:ph type="body"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2198267" y="3785284"/>
            <a:ext cx="9186427" cy="2919062"/>
            <a:chOff x="2769578" y="3370329"/>
            <a:chExt cx="9186427" cy="2919062"/>
          </a:xfrm>
        </p:grpSpPr>
        <p:sp>
          <p:nvSpPr>
            <p:cNvPr id="5" name="矩形 4"/>
            <p:cNvSpPr/>
            <p:nvPr/>
          </p:nvSpPr>
          <p:spPr>
            <a:xfrm>
              <a:off x="4432185" y="3719947"/>
              <a:ext cx="584791" cy="47475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Q</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7" name="矩形 6"/>
            <p:cNvSpPr/>
            <p:nvPr/>
          </p:nvSpPr>
          <p:spPr>
            <a:xfrm>
              <a:off x="4426423" y="4467293"/>
              <a:ext cx="584791" cy="474753"/>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K</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8" name="矩形 7"/>
            <p:cNvSpPr/>
            <p:nvPr/>
          </p:nvSpPr>
          <p:spPr>
            <a:xfrm>
              <a:off x="4443398" y="5606372"/>
              <a:ext cx="584791" cy="47475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V</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nvGrpSpPr>
            <p:cNvPr id="9" name="组合 8"/>
            <p:cNvGrpSpPr/>
            <p:nvPr/>
          </p:nvGrpSpPr>
          <p:grpSpPr>
            <a:xfrm>
              <a:off x="5129678" y="3370329"/>
              <a:ext cx="831331" cy="1027462"/>
              <a:chOff x="4063102" y="2994864"/>
              <a:chExt cx="831331" cy="1027462"/>
            </a:xfrm>
          </p:grpSpPr>
          <p:grpSp>
            <p:nvGrpSpPr>
              <p:cNvPr id="10" name="组合 9"/>
              <p:cNvGrpSpPr/>
              <p:nvPr/>
            </p:nvGrpSpPr>
            <p:grpSpPr>
              <a:xfrm>
                <a:off x="4442823" y="3240357"/>
                <a:ext cx="196866" cy="732606"/>
                <a:chOff x="4428393" y="3155876"/>
                <a:chExt cx="196866" cy="944578"/>
              </a:xfrm>
            </p:grpSpPr>
            <p:sp>
              <p:nvSpPr>
                <p:cNvPr id="13" name="矩形 12"/>
                <p:cNvSpPr/>
                <p:nvPr/>
              </p:nvSpPr>
              <p:spPr>
                <a:xfrm>
                  <a:off x="4428393" y="3155876"/>
                  <a:ext cx="92750" cy="94457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4" name="矩形 13"/>
                <p:cNvSpPr/>
                <p:nvPr/>
              </p:nvSpPr>
              <p:spPr>
                <a:xfrm>
                  <a:off x="4532509" y="3155876"/>
                  <a:ext cx="92750" cy="94457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1" name="文本框 10"/>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2" name="文本框 11"/>
              <p:cNvSpPr txBox="1"/>
              <p:nvPr/>
            </p:nvSpPr>
            <p:spPr>
              <a:xfrm>
                <a:off x="4063102" y="2994864"/>
                <a:ext cx="83133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QK</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15" name="组合 14"/>
            <p:cNvGrpSpPr/>
            <p:nvPr/>
          </p:nvGrpSpPr>
          <p:grpSpPr>
            <a:xfrm>
              <a:off x="5255483" y="4336603"/>
              <a:ext cx="450782" cy="831332"/>
              <a:chOff x="4188907" y="3190994"/>
              <a:chExt cx="450782" cy="831332"/>
            </a:xfrm>
          </p:grpSpPr>
          <p:grpSp>
            <p:nvGrpSpPr>
              <p:cNvPr id="16" name="组合 15"/>
              <p:cNvGrpSpPr/>
              <p:nvPr/>
            </p:nvGrpSpPr>
            <p:grpSpPr>
              <a:xfrm>
                <a:off x="4442823" y="3240357"/>
                <a:ext cx="196866" cy="732606"/>
                <a:chOff x="4428393" y="3155876"/>
                <a:chExt cx="196866" cy="944578"/>
              </a:xfrm>
            </p:grpSpPr>
            <p:sp>
              <p:nvSpPr>
                <p:cNvPr id="18" name="矩形 17"/>
                <p:cNvSpPr/>
                <p:nvPr/>
              </p:nvSpPr>
              <p:spPr>
                <a:xfrm>
                  <a:off x="4428393"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9" name="矩形 18"/>
                <p:cNvSpPr/>
                <p:nvPr/>
              </p:nvSpPr>
              <p:spPr>
                <a:xfrm>
                  <a:off x="4532509"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7" name="文本框 16"/>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20" name="组合 19"/>
            <p:cNvGrpSpPr/>
            <p:nvPr/>
          </p:nvGrpSpPr>
          <p:grpSpPr>
            <a:xfrm>
              <a:off x="5231861" y="5246107"/>
              <a:ext cx="752101" cy="1015637"/>
              <a:chOff x="6085129" y="3526427"/>
              <a:chExt cx="752101" cy="1015637"/>
            </a:xfrm>
          </p:grpSpPr>
          <p:grpSp>
            <p:nvGrpSpPr>
              <p:cNvPr id="21" name="组合 20"/>
              <p:cNvGrpSpPr/>
              <p:nvPr/>
            </p:nvGrpSpPr>
            <p:grpSpPr>
              <a:xfrm>
                <a:off x="6085129" y="3710732"/>
                <a:ext cx="468357" cy="831332"/>
                <a:chOff x="6073707" y="3710508"/>
                <a:chExt cx="468357" cy="831332"/>
              </a:xfrm>
            </p:grpSpPr>
            <p:sp>
              <p:nvSpPr>
                <p:cNvPr id="23" name="矩形 22"/>
                <p:cNvSpPr/>
                <p:nvPr/>
              </p:nvSpPr>
              <p:spPr>
                <a:xfrm>
                  <a:off x="6345198" y="3779572"/>
                  <a:ext cx="92750" cy="73260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24" name="矩形 23"/>
                <p:cNvSpPr/>
                <p:nvPr/>
              </p:nvSpPr>
              <p:spPr>
                <a:xfrm>
                  <a:off x="6449314" y="3779572"/>
                  <a:ext cx="92750" cy="73260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25" name="文本框 24"/>
                <p:cNvSpPr txBox="1"/>
                <p:nvPr/>
              </p:nvSpPr>
              <p:spPr>
                <a:xfrm rot="16200000">
                  <a:off x="5784999" y="3999216"/>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22" name="文本框 21"/>
              <p:cNvSpPr txBox="1"/>
              <p:nvPr/>
            </p:nvSpPr>
            <p:spPr>
              <a:xfrm>
                <a:off x="6107366" y="352642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en-US" altLang="zh-CN" sz="1050" b="0" i="0" u="none" strike="noStrike" kern="0" cap="none" spc="0" normalizeH="0" baseline="0" noProof="0" dirty="0">
                  <a:ln>
                    <a:noFill/>
                  </a:ln>
                  <a:solidFill>
                    <a:srgbClr val="000000"/>
                  </a:solidFill>
                  <a:effectLst/>
                  <a:uLnTx/>
                  <a:uFillTx/>
                  <a:latin typeface="方正黑体_GBK"/>
                </a:endParaRPr>
              </a:p>
            </p:txBody>
          </p:sp>
        </p:grpSp>
        <p:grpSp>
          <p:nvGrpSpPr>
            <p:cNvPr id="26" name="组合 25"/>
            <p:cNvGrpSpPr/>
            <p:nvPr/>
          </p:nvGrpSpPr>
          <p:grpSpPr>
            <a:xfrm>
              <a:off x="6519432" y="3808710"/>
              <a:ext cx="1542930" cy="1460407"/>
              <a:chOff x="6971346" y="1678585"/>
              <a:chExt cx="1542930" cy="1460407"/>
            </a:xfrm>
          </p:grpSpPr>
          <p:grpSp>
            <p:nvGrpSpPr>
              <p:cNvPr id="27" name="组合 26"/>
              <p:cNvGrpSpPr/>
              <p:nvPr/>
            </p:nvGrpSpPr>
            <p:grpSpPr>
              <a:xfrm>
                <a:off x="6971346" y="1678585"/>
                <a:ext cx="1542930" cy="1460407"/>
                <a:chOff x="7294538" y="1678585"/>
                <a:chExt cx="1542930" cy="1460407"/>
              </a:xfrm>
            </p:grpSpPr>
            <p:grpSp>
              <p:nvGrpSpPr>
                <p:cNvPr id="32" name="组合 31"/>
                <p:cNvGrpSpPr/>
                <p:nvPr/>
              </p:nvGrpSpPr>
              <p:grpSpPr>
                <a:xfrm>
                  <a:off x="7294538" y="1931819"/>
                  <a:ext cx="810167" cy="1207173"/>
                  <a:chOff x="4188907" y="2815153"/>
                  <a:chExt cx="810167" cy="1207173"/>
                </a:xfrm>
              </p:grpSpPr>
              <p:grpSp>
                <p:nvGrpSpPr>
                  <p:cNvPr id="38" name="组合 37"/>
                  <p:cNvGrpSpPr/>
                  <p:nvPr/>
                </p:nvGrpSpPr>
                <p:grpSpPr>
                  <a:xfrm>
                    <a:off x="4527611" y="3191431"/>
                    <a:ext cx="193645" cy="781531"/>
                    <a:chOff x="4513181" y="3092795"/>
                    <a:chExt cx="193645" cy="1007659"/>
                  </a:xfrm>
                </p:grpSpPr>
                <p:sp>
                  <p:nvSpPr>
                    <p:cNvPr id="41" name="矩形 40"/>
                    <p:cNvSpPr/>
                    <p:nvPr/>
                  </p:nvSpPr>
                  <p:spPr>
                    <a:xfrm>
                      <a:off x="4513181" y="3092795"/>
                      <a:ext cx="89529" cy="1007659"/>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42" name="矩形 41"/>
                    <p:cNvSpPr/>
                    <p:nvPr/>
                  </p:nvSpPr>
                  <p:spPr>
                    <a:xfrm>
                      <a:off x="4617297" y="3092795"/>
                      <a:ext cx="89529" cy="1007659"/>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39" name="文本框 38"/>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40" name="文本框 39"/>
                  <p:cNvSpPr txBox="1"/>
                  <p:nvPr/>
                </p:nvSpPr>
                <p:spPr>
                  <a:xfrm>
                    <a:off x="4269210" y="2815153"/>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QK</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33" name="组合 32"/>
                <p:cNvGrpSpPr/>
                <p:nvPr/>
              </p:nvGrpSpPr>
              <p:grpSpPr>
                <a:xfrm rot="5400000">
                  <a:off x="8196411" y="1488310"/>
                  <a:ext cx="450782" cy="831332"/>
                  <a:chOff x="4188907" y="3190994"/>
                  <a:chExt cx="450782" cy="831332"/>
                </a:xfrm>
              </p:grpSpPr>
              <p:grpSp>
                <p:nvGrpSpPr>
                  <p:cNvPr id="34" name="组合 33"/>
                  <p:cNvGrpSpPr/>
                  <p:nvPr/>
                </p:nvGrpSpPr>
                <p:grpSpPr>
                  <a:xfrm>
                    <a:off x="4442823" y="3240357"/>
                    <a:ext cx="196866" cy="732606"/>
                    <a:chOff x="4428393" y="3155876"/>
                    <a:chExt cx="196866" cy="944578"/>
                  </a:xfrm>
                </p:grpSpPr>
                <p:sp>
                  <p:nvSpPr>
                    <p:cNvPr id="36" name="矩形 35"/>
                    <p:cNvSpPr/>
                    <p:nvPr/>
                  </p:nvSpPr>
                  <p:spPr>
                    <a:xfrm>
                      <a:off x="4428393"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37" name="矩形 36"/>
                    <p:cNvSpPr/>
                    <p:nvPr/>
                  </p:nvSpPr>
                  <p:spPr>
                    <a:xfrm>
                      <a:off x="4532509"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35" name="文本框 34"/>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grpSp>
            <p:nvGrpSpPr>
              <p:cNvPr id="28" name="组合 27"/>
              <p:cNvGrpSpPr/>
              <p:nvPr/>
            </p:nvGrpSpPr>
            <p:grpSpPr>
              <a:xfrm>
                <a:off x="7726204" y="2303153"/>
                <a:ext cx="738709" cy="787158"/>
                <a:chOff x="7726204" y="2303153"/>
                <a:chExt cx="738709" cy="787158"/>
              </a:xfrm>
            </p:grpSpPr>
            <p:sp>
              <p:nvSpPr>
                <p:cNvPr id="29" name="矩形 28"/>
                <p:cNvSpPr/>
                <p:nvPr/>
              </p:nvSpPr>
              <p:spPr>
                <a:xfrm>
                  <a:off x="7732307" y="2303153"/>
                  <a:ext cx="732606" cy="786476"/>
                </a:xfrm>
                <a:prstGeom prst="rect">
                  <a:avLst/>
                </a:prstGeom>
                <a:gradFill flip="none" rotWithShape="1">
                  <a:gsLst>
                    <a:gs pos="0">
                      <a:srgbClr val="ED7D31">
                        <a:lumMod val="75000"/>
                        <a:tint val="66000"/>
                        <a:satMod val="160000"/>
                      </a:srgbClr>
                    </a:gs>
                    <a:gs pos="23000">
                      <a:srgbClr val="ED7D31">
                        <a:lumMod val="75000"/>
                        <a:tint val="44500"/>
                        <a:satMod val="160000"/>
                        <a:alpha val="70049"/>
                      </a:srgbClr>
                    </a:gs>
                    <a:gs pos="100000">
                      <a:srgbClr val="ED7D31">
                        <a:lumMod val="75000"/>
                        <a:tint val="23500"/>
                        <a:satMod val="160000"/>
                        <a:alpha val="0"/>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30" name="矩形 29"/>
                <p:cNvSpPr/>
                <p:nvPr/>
              </p:nvSpPr>
              <p:spPr>
                <a:xfrm>
                  <a:off x="7732307" y="2303835"/>
                  <a:ext cx="732606" cy="786476"/>
                </a:xfrm>
                <a:prstGeom prst="rect">
                  <a:avLst/>
                </a:prstGeom>
                <a:gradFill flip="none" rotWithShape="1">
                  <a:gsLst>
                    <a:gs pos="0">
                      <a:srgbClr val="ED7D31">
                        <a:lumMod val="75000"/>
                        <a:tint val="66000"/>
                        <a:satMod val="160000"/>
                      </a:srgbClr>
                    </a:gs>
                    <a:gs pos="23000">
                      <a:srgbClr val="ED7D31">
                        <a:lumMod val="75000"/>
                        <a:tint val="44500"/>
                        <a:satMod val="160000"/>
                        <a:alpha val="70049"/>
                      </a:srgbClr>
                    </a:gs>
                    <a:gs pos="100000">
                      <a:srgbClr val="ED7D31">
                        <a:lumMod val="75000"/>
                        <a:tint val="23500"/>
                        <a:satMod val="160000"/>
                        <a:alpha val="0"/>
                      </a:srgbClr>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31" name="矩形 30"/>
                <p:cNvSpPr/>
                <p:nvPr/>
              </p:nvSpPr>
              <p:spPr>
                <a:xfrm>
                  <a:off x="7726204" y="2303153"/>
                  <a:ext cx="732606" cy="786476"/>
                </a:xfrm>
                <a:prstGeom prst="rect">
                  <a:avLst/>
                </a:prstGeom>
                <a:gradFill flip="none" rotWithShape="1">
                  <a:gsLst>
                    <a:gs pos="0">
                      <a:srgbClr val="ED7D31">
                        <a:lumMod val="75000"/>
                        <a:tint val="66000"/>
                        <a:satMod val="160000"/>
                      </a:srgbClr>
                    </a:gs>
                    <a:gs pos="34000">
                      <a:srgbClr val="ED7D31">
                        <a:lumMod val="75000"/>
                        <a:tint val="44500"/>
                        <a:satMod val="160000"/>
                        <a:alpha val="10653"/>
                      </a:srgbClr>
                    </a:gs>
                    <a:gs pos="100000">
                      <a:srgbClr val="ED7D31">
                        <a:lumMod val="75000"/>
                        <a:tint val="23500"/>
                        <a:satMod val="160000"/>
                        <a:alpha val="0"/>
                      </a:srgbClr>
                    </a:gs>
                  </a:gsLst>
                  <a:path path="circle">
                    <a:fillToRect l="100000" b="100000"/>
                  </a:path>
                  <a:tileRect t="-100000" r="-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grpSp>
        <p:grpSp>
          <p:nvGrpSpPr>
            <p:cNvPr id="43" name="组合 42"/>
            <p:cNvGrpSpPr/>
            <p:nvPr/>
          </p:nvGrpSpPr>
          <p:grpSpPr>
            <a:xfrm>
              <a:off x="8229284" y="4196247"/>
              <a:ext cx="729864" cy="1023506"/>
              <a:chOff x="5916217" y="3481787"/>
              <a:chExt cx="729864" cy="1023506"/>
            </a:xfrm>
          </p:grpSpPr>
          <p:grpSp>
            <p:nvGrpSpPr>
              <p:cNvPr id="44" name="组合 43"/>
              <p:cNvGrpSpPr/>
              <p:nvPr/>
            </p:nvGrpSpPr>
            <p:grpSpPr>
              <a:xfrm>
                <a:off x="6196109" y="3718817"/>
                <a:ext cx="202069" cy="786476"/>
                <a:chOff x="6184687" y="3718593"/>
                <a:chExt cx="202069" cy="786476"/>
              </a:xfrm>
            </p:grpSpPr>
            <p:sp>
              <p:nvSpPr>
                <p:cNvPr id="46" name="矩形 45"/>
                <p:cNvSpPr/>
                <p:nvPr/>
              </p:nvSpPr>
              <p:spPr>
                <a:xfrm>
                  <a:off x="6184687" y="3718593"/>
                  <a:ext cx="97953" cy="78647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47" name="矩形 46"/>
                <p:cNvSpPr/>
                <p:nvPr/>
              </p:nvSpPr>
              <p:spPr>
                <a:xfrm>
                  <a:off x="6288803" y="3718593"/>
                  <a:ext cx="97953" cy="78647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45" name="文本框 44"/>
              <p:cNvSpPr txBox="1"/>
              <p:nvPr/>
            </p:nvSpPr>
            <p:spPr>
              <a:xfrm>
                <a:off x="5916217" y="348178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48" name="右箭头 47"/>
            <p:cNvSpPr/>
            <p:nvPr/>
          </p:nvSpPr>
          <p:spPr>
            <a:xfrm>
              <a:off x="6002630" y="4688864"/>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49" name="右箭头 48"/>
            <p:cNvSpPr/>
            <p:nvPr/>
          </p:nvSpPr>
          <p:spPr>
            <a:xfrm>
              <a:off x="8954810" y="4682093"/>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nvGrpSpPr>
            <p:cNvPr id="50" name="组合 49"/>
            <p:cNvGrpSpPr/>
            <p:nvPr/>
          </p:nvGrpSpPr>
          <p:grpSpPr>
            <a:xfrm>
              <a:off x="9557528" y="4198904"/>
              <a:ext cx="753781" cy="1051084"/>
              <a:chOff x="6085129" y="3490980"/>
              <a:chExt cx="753781" cy="1051084"/>
            </a:xfrm>
          </p:grpSpPr>
          <p:grpSp>
            <p:nvGrpSpPr>
              <p:cNvPr id="51" name="组合 50"/>
              <p:cNvGrpSpPr/>
              <p:nvPr/>
            </p:nvGrpSpPr>
            <p:grpSpPr>
              <a:xfrm>
                <a:off x="6085129" y="3710732"/>
                <a:ext cx="493707" cy="831332"/>
                <a:chOff x="6073707" y="3710508"/>
                <a:chExt cx="493707" cy="831332"/>
              </a:xfrm>
            </p:grpSpPr>
            <p:sp>
              <p:nvSpPr>
                <p:cNvPr id="53" name="矩形 52"/>
                <p:cNvSpPr/>
                <p:nvPr/>
              </p:nvSpPr>
              <p:spPr>
                <a:xfrm>
                  <a:off x="6370548" y="3725129"/>
                  <a:ext cx="92750" cy="78480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54" name="矩形 53"/>
                <p:cNvSpPr/>
                <p:nvPr/>
              </p:nvSpPr>
              <p:spPr>
                <a:xfrm>
                  <a:off x="6474664" y="3725129"/>
                  <a:ext cx="92750" cy="78480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55" name="文本框 54"/>
                <p:cNvSpPr txBox="1"/>
                <p:nvPr/>
              </p:nvSpPr>
              <p:spPr>
                <a:xfrm rot="16200000">
                  <a:off x="5784999" y="3999216"/>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52" name="文本框 51"/>
              <p:cNvSpPr txBox="1"/>
              <p:nvPr/>
            </p:nvSpPr>
            <p:spPr>
              <a:xfrm>
                <a:off x="6109046" y="3490980"/>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56" name="矩形 55"/>
            <p:cNvSpPr/>
            <p:nvPr/>
          </p:nvSpPr>
          <p:spPr>
            <a:xfrm>
              <a:off x="10482152" y="5606371"/>
              <a:ext cx="584791" cy="474753"/>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o</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57" name="文本框 56"/>
            <p:cNvSpPr txBox="1"/>
            <p:nvPr/>
          </p:nvSpPr>
          <p:spPr>
            <a:xfrm>
              <a:off x="8053474" y="4602234"/>
              <a:ext cx="373820" cy="369332"/>
            </a:xfrm>
            <a:prstGeom prst="rect">
              <a:avLst/>
            </a:prstGeom>
            <a:noFill/>
          </p:spPr>
          <p:txBody>
            <a:bodyPr wrap="none" rtlCol="0">
              <a:spAutoFit/>
            </a:bodyPr>
            <a:lstStyle/>
            <a:p>
              <a:r>
                <a:rPr kumimoji="1" lang="zh-CN" altLang="en-US" dirty="0">
                  <a:solidFill>
                    <a:srgbClr val="000000"/>
                  </a:solidFill>
                  <a:latin typeface="方正黑体_GBK"/>
                </a:rPr>
                <a:t>✕</a:t>
              </a:r>
            </a:p>
          </p:txBody>
        </p:sp>
        <p:grpSp>
          <p:nvGrpSpPr>
            <p:cNvPr id="58" name="组合 57"/>
            <p:cNvGrpSpPr/>
            <p:nvPr/>
          </p:nvGrpSpPr>
          <p:grpSpPr>
            <a:xfrm>
              <a:off x="2769578" y="4280293"/>
              <a:ext cx="815714" cy="1008770"/>
              <a:chOff x="5292422" y="2552191"/>
              <a:chExt cx="815714" cy="1008770"/>
            </a:xfrm>
          </p:grpSpPr>
          <p:grpSp>
            <p:nvGrpSpPr>
              <p:cNvPr id="59" name="组合 58"/>
              <p:cNvGrpSpPr/>
              <p:nvPr/>
            </p:nvGrpSpPr>
            <p:grpSpPr>
              <a:xfrm>
                <a:off x="5292422" y="2552191"/>
                <a:ext cx="815714" cy="1008770"/>
                <a:chOff x="5249892" y="3037877"/>
                <a:chExt cx="815714" cy="1008770"/>
              </a:xfrm>
            </p:grpSpPr>
            <p:grpSp>
              <p:nvGrpSpPr>
                <p:cNvPr id="61" name="组合 60"/>
                <p:cNvGrpSpPr/>
                <p:nvPr/>
              </p:nvGrpSpPr>
              <p:grpSpPr>
                <a:xfrm>
                  <a:off x="5503808" y="3264678"/>
                  <a:ext cx="302566" cy="732606"/>
                  <a:chOff x="5489378" y="3187234"/>
                  <a:chExt cx="302566" cy="944578"/>
                </a:xfrm>
              </p:grpSpPr>
              <p:sp>
                <p:nvSpPr>
                  <p:cNvPr id="64" name="矩形 63"/>
                  <p:cNvSpPr/>
                  <p:nvPr/>
                </p:nvSpPr>
                <p:spPr>
                  <a:xfrm>
                    <a:off x="5489378"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65" name="矩形 64"/>
                  <p:cNvSpPr/>
                  <p:nvPr/>
                </p:nvSpPr>
                <p:spPr>
                  <a:xfrm>
                    <a:off x="5593494"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66" name="矩形 65"/>
                  <p:cNvSpPr/>
                  <p:nvPr/>
                </p:nvSpPr>
                <p:spPr>
                  <a:xfrm>
                    <a:off x="5699194"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62" name="文本框 61"/>
                <p:cNvSpPr txBox="1"/>
                <p:nvPr/>
              </p:nvSpPr>
              <p:spPr>
                <a:xfrm rot="16200000">
                  <a:off x="4961184" y="3504023"/>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63" name="文本框 62"/>
                <p:cNvSpPr txBox="1"/>
                <p:nvPr/>
              </p:nvSpPr>
              <p:spPr>
                <a:xfrm>
                  <a:off x="5335742" y="303787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60" name="矩形 59"/>
              <p:cNvSpPr/>
              <p:nvPr/>
            </p:nvSpPr>
            <p:spPr>
              <a:xfrm>
                <a:off x="5859537" y="2776836"/>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grpSp>
          <p:nvGrpSpPr>
            <p:cNvPr id="67" name="组合 66"/>
            <p:cNvGrpSpPr/>
            <p:nvPr/>
          </p:nvGrpSpPr>
          <p:grpSpPr>
            <a:xfrm>
              <a:off x="11140291" y="5280621"/>
              <a:ext cx="815714" cy="1008770"/>
              <a:chOff x="4231437" y="2527870"/>
              <a:chExt cx="815714" cy="1008770"/>
            </a:xfrm>
          </p:grpSpPr>
          <p:grpSp>
            <p:nvGrpSpPr>
              <p:cNvPr id="68" name="组合 67"/>
              <p:cNvGrpSpPr/>
              <p:nvPr/>
            </p:nvGrpSpPr>
            <p:grpSpPr>
              <a:xfrm>
                <a:off x="4231437" y="2527870"/>
                <a:ext cx="815714" cy="1008770"/>
                <a:chOff x="4188907" y="3013556"/>
                <a:chExt cx="815714" cy="1008770"/>
              </a:xfrm>
            </p:grpSpPr>
            <p:grpSp>
              <p:nvGrpSpPr>
                <p:cNvPr id="70" name="组合 69"/>
                <p:cNvGrpSpPr/>
                <p:nvPr/>
              </p:nvGrpSpPr>
              <p:grpSpPr>
                <a:xfrm>
                  <a:off x="4442823" y="3240357"/>
                  <a:ext cx="302566" cy="732606"/>
                  <a:chOff x="4428393" y="3155876"/>
                  <a:chExt cx="302566" cy="944578"/>
                </a:xfrm>
              </p:grpSpPr>
              <p:sp>
                <p:nvSpPr>
                  <p:cNvPr id="73" name="矩形 72"/>
                  <p:cNvSpPr/>
                  <p:nvPr/>
                </p:nvSpPr>
                <p:spPr>
                  <a:xfrm>
                    <a:off x="4428393"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74" name="矩形 73"/>
                  <p:cNvSpPr/>
                  <p:nvPr/>
                </p:nvSpPr>
                <p:spPr>
                  <a:xfrm>
                    <a:off x="45325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75" name="矩形 74"/>
                  <p:cNvSpPr/>
                  <p:nvPr/>
                </p:nvSpPr>
                <p:spPr>
                  <a:xfrm>
                    <a:off x="46382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71" name="文本框 70"/>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72" name="文本框 71"/>
                <p:cNvSpPr txBox="1"/>
                <p:nvPr/>
              </p:nvSpPr>
              <p:spPr>
                <a:xfrm>
                  <a:off x="4274757" y="3013556"/>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69" name="矩形 68"/>
              <p:cNvSpPr/>
              <p:nvPr/>
            </p:nvSpPr>
            <p:spPr>
              <a:xfrm>
                <a:off x="4798552" y="2752515"/>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76" name="右箭头 75"/>
            <p:cNvSpPr/>
            <p:nvPr/>
          </p:nvSpPr>
          <p:spPr>
            <a:xfrm>
              <a:off x="9775166" y="5699726"/>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77" name="右箭头 76"/>
            <p:cNvSpPr/>
            <p:nvPr/>
          </p:nvSpPr>
          <p:spPr>
            <a:xfrm>
              <a:off x="3697890" y="4741132"/>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nvGrpSpPr>
            <p:cNvPr id="94" name="组合 93"/>
            <p:cNvGrpSpPr/>
            <p:nvPr/>
          </p:nvGrpSpPr>
          <p:grpSpPr>
            <a:xfrm>
              <a:off x="11138939" y="4222488"/>
              <a:ext cx="815714" cy="1008770"/>
              <a:chOff x="4231437" y="2527870"/>
              <a:chExt cx="815714" cy="1008770"/>
            </a:xfrm>
          </p:grpSpPr>
          <p:grpSp>
            <p:nvGrpSpPr>
              <p:cNvPr id="95" name="组合 94"/>
              <p:cNvGrpSpPr/>
              <p:nvPr/>
            </p:nvGrpSpPr>
            <p:grpSpPr>
              <a:xfrm>
                <a:off x="4231437" y="2527870"/>
                <a:ext cx="815714" cy="1008770"/>
                <a:chOff x="4188907" y="3013556"/>
                <a:chExt cx="815714" cy="1008770"/>
              </a:xfrm>
            </p:grpSpPr>
            <p:grpSp>
              <p:nvGrpSpPr>
                <p:cNvPr id="97" name="组合 96"/>
                <p:cNvGrpSpPr/>
                <p:nvPr/>
              </p:nvGrpSpPr>
              <p:grpSpPr>
                <a:xfrm>
                  <a:off x="4442823" y="3240357"/>
                  <a:ext cx="302566" cy="732606"/>
                  <a:chOff x="4428393" y="3155876"/>
                  <a:chExt cx="302566" cy="944578"/>
                </a:xfrm>
              </p:grpSpPr>
              <p:sp>
                <p:nvSpPr>
                  <p:cNvPr id="100" name="矩形 99"/>
                  <p:cNvSpPr/>
                  <p:nvPr/>
                </p:nvSpPr>
                <p:spPr>
                  <a:xfrm>
                    <a:off x="4428393"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01" name="矩形 100"/>
                  <p:cNvSpPr/>
                  <p:nvPr/>
                </p:nvSpPr>
                <p:spPr>
                  <a:xfrm>
                    <a:off x="45325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02" name="矩形 101"/>
                  <p:cNvSpPr/>
                  <p:nvPr/>
                </p:nvSpPr>
                <p:spPr>
                  <a:xfrm>
                    <a:off x="46382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98" name="文本框 97"/>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99" name="文本框 98"/>
                <p:cNvSpPr txBox="1"/>
                <p:nvPr/>
              </p:nvSpPr>
              <p:spPr>
                <a:xfrm>
                  <a:off x="4274757" y="3013556"/>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96" name="矩形 95"/>
              <p:cNvSpPr/>
              <p:nvPr/>
            </p:nvSpPr>
            <p:spPr>
              <a:xfrm>
                <a:off x="4798552" y="2752515"/>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03" name="右箭头 102"/>
            <p:cNvSpPr/>
            <p:nvPr/>
          </p:nvSpPr>
          <p:spPr>
            <a:xfrm>
              <a:off x="10523339" y="4680718"/>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2" name="标题 1"/>
          <p:cNvSpPr>
            <a:spLocks noGrp="1"/>
          </p:cNvSpPr>
          <p:nvPr>
            <p:ph type="title"/>
          </p:nvPr>
        </p:nvSpPr>
        <p:spPr>
          <a:xfrm>
            <a:off x="838200" y="592183"/>
            <a:ext cx="10515600" cy="914400"/>
          </a:xfrm>
        </p:spPr>
        <p:txBody>
          <a:bodyPr/>
          <a:lstStyle/>
          <a:p>
            <a:r>
              <a:rPr lang="en-US" altLang="zh-CN" b="1" dirty="0"/>
              <a:t>Why</a:t>
            </a:r>
            <a:r>
              <a:rPr lang="zh-CN" altLang="en-US" b="1" dirty="0"/>
              <a:t> </a:t>
            </a:r>
            <a:r>
              <a:rPr lang="en-US" altLang="zh-CN" b="1" dirty="0"/>
              <a:t>PE</a:t>
            </a:r>
            <a:r>
              <a:rPr lang="zh-CN" altLang="en-US" b="1" dirty="0"/>
              <a:t>？</a:t>
            </a:r>
            <a:endParaRPr lang="en-US" altLang="zh-CN" b="1" dirty="0"/>
          </a:p>
        </p:txBody>
      </p:sp>
      <p:pic>
        <p:nvPicPr>
          <p:cNvPr id="86" name="图片 85"/>
          <p:cNvPicPr>
            <a:picLocks noChangeAspect="1"/>
          </p:cNvPicPr>
          <p:nvPr/>
        </p:nvPicPr>
        <p:blipFill>
          <a:blip r:embed="rId3"/>
          <a:stretch>
            <a:fillRect/>
          </a:stretch>
        </p:blipFill>
        <p:spPr>
          <a:xfrm>
            <a:off x="268932" y="1588810"/>
            <a:ext cx="4183271" cy="2215420"/>
          </a:xfrm>
          <a:prstGeom prst="rect">
            <a:avLst/>
          </a:prstGeom>
        </p:spPr>
      </p:pic>
      <p:pic>
        <p:nvPicPr>
          <p:cNvPr id="105" name="图片 104"/>
          <p:cNvPicPr>
            <a:picLocks noChangeAspect="1"/>
          </p:cNvPicPr>
          <p:nvPr/>
        </p:nvPicPr>
        <p:blipFill>
          <a:blip r:embed="rId4"/>
          <a:stretch>
            <a:fillRect/>
          </a:stretch>
        </p:blipFill>
        <p:spPr>
          <a:xfrm>
            <a:off x="5577744" y="5665280"/>
            <a:ext cx="3271469" cy="530744"/>
          </a:xfrm>
          <a:prstGeom prst="rect">
            <a:avLst/>
          </a:prstGeom>
        </p:spPr>
      </p:pic>
      <p:pic>
        <p:nvPicPr>
          <p:cNvPr id="116" name="图片 115"/>
          <p:cNvPicPr>
            <a:picLocks noChangeAspect="1"/>
          </p:cNvPicPr>
          <p:nvPr/>
        </p:nvPicPr>
        <p:blipFill>
          <a:blip r:embed="rId5"/>
          <a:stretch>
            <a:fillRect/>
          </a:stretch>
        </p:blipFill>
        <p:spPr>
          <a:xfrm>
            <a:off x="4478593" y="1695227"/>
            <a:ext cx="7580231" cy="1594255"/>
          </a:xfrm>
          <a:prstGeom prst="rect">
            <a:avLst/>
          </a:prstGeom>
        </p:spPr>
      </p:pic>
      <p:grpSp>
        <p:nvGrpSpPr>
          <p:cNvPr id="138" name="组合 137"/>
          <p:cNvGrpSpPr/>
          <p:nvPr/>
        </p:nvGrpSpPr>
        <p:grpSpPr>
          <a:xfrm>
            <a:off x="2427607" y="4004874"/>
            <a:ext cx="7073502" cy="993653"/>
            <a:chOff x="2427607" y="4004874"/>
            <a:chExt cx="7073502" cy="993653"/>
          </a:xfrm>
        </p:grpSpPr>
        <p:sp>
          <p:nvSpPr>
            <p:cNvPr id="106" name="矩形 105"/>
            <p:cNvSpPr/>
            <p:nvPr/>
          </p:nvSpPr>
          <p:spPr>
            <a:xfrm>
              <a:off x="2427607" y="4888051"/>
              <a:ext cx="457978" cy="1104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4914373" y="4004874"/>
              <a:ext cx="243567" cy="1080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106" idx="3"/>
              <a:endCxn id="5" idx="1"/>
            </p:cNvCxnSpPr>
            <p:nvPr/>
          </p:nvCxnSpPr>
          <p:spPr>
            <a:xfrm flipV="1">
              <a:off x="2885585" y="4372279"/>
              <a:ext cx="975289" cy="57101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107" idx="1"/>
              <a:endCxn id="5" idx="3"/>
            </p:cNvCxnSpPr>
            <p:nvPr/>
          </p:nvCxnSpPr>
          <p:spPr>
            <a:xfrm flipH="1">
              <a:off x="4445665" y="4058911"/>
              <a:ext cx="468708" cy="31336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6682791" y="4829064"/>
              <a:ext cx="772861" cy="1272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p:cNvSpPr/>
            <p:nvPr/>
          </p:nvSpPr>
          <p:spPr>
            <a:xfrm>
              <a:off x="6260820" y="4829180"/>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矩形 121"/>
            <p:cNvSpPr/>
            <p:nvPr/>
          </p:nvSpPr>
          <p:spPr>
            <a:xfrm>
              <a:off x="7915204" y="4825879"/>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p:cNvSpPr/>
            <p:nvPr/>
          </p:nvSpPr>
          <p:spPr>
            <a:xfrm>
              <a:off x="9257542" y="4825044"/>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连接符 123"/>
            <p:cNvCxnSpPr>
              <a:stCxn id="107" idx="3"/>
              <a:endCxn id="121" idx="1"/>
            </p:cNvCxnSpPr>
            <p:nvPr/>
          </p:nvCxnSpPr>
          <p:spPr>
            <a:xfrm>
              <a:off x="5157940" y="4058911"/>
              <a:ext cx="1102880" cy="83390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a:stCxn id="121" idx="3"/>
              <a:endCxn id="120" idx="1"/>
            </p:cNvCxnSpPr>
            <p:nvPr/>
          </p:nvCxnSpPr>
          <p:spPr>
            <a:xfrm flipV="1">
              <a:off x="6504387" y="4892697"/>
              <a:ext cx="178404" cy="1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直线连接符 129"/>
            <p:cNvCxnSpPr>
              <a:stCxn id="120" idx="3"/>
              <a:endCxn id="122" idx="1"/>
            </p:cNvCxnSpPr>
            <p:nvPr/>
          </p:nvCxnSpPr>
          <p:spPr>
            <a:xfrm flipV="1">
              <a:off x="7455652" y="4889512"/>
              <a:ext cx="459552" cy="318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123" idx="1"/>
              <a:endCxn id="122" idx="3"/>
            </p:cNvCxnSpPr>
            <p:nvPr/>
          </p:nvCxnSpPr>
          <p:spPr>
            <a:xfrm flipH="1">
              <a:off x="8158771" y="4888677"/>
              <a:ext cx="1098771" cy="83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6" name="文本框 135"/>
          <p:cNvSpPr txBox="1"/>
          <p:nvPr/>
        </p:nvSpPr>
        <p:spPr>
          <a:xfrm>
            <a:off x="9761341" y="4735540"/>
            <a:ext cx="729864"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err="1">
                <a:ln>
                  <a:noFill/>
                </a:ln>
                <a:solidFill>
                  <a:srgbClr val="000000"/>
                </a:solidFill>
                <a:effectLst/>
                <a:uLnTx/>
                <a:uFillTx/>
                <a:latin typeface="方正黑体_GBK"/>
              </a:rPr>
              <a:t>Concat</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Heads</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37" name="文本框 136"/>
          <p:cNvSpPr txBox="1"/>
          <p:nvPr/>
        </p:nvSpPr>
        <p:spPr>
          <a:xfrm>
            <a:off x="2953809" y="4792086"/>
            <a:ext cx="729864"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Split</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Heads</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Tree>
    <p:extLst>
      <p:ext uri="{BB962C8B-B14F-4D97-AF65-F5344CB8AC3E}">
        <p14:creationId xmlns:p14="http://schemas.microsoft.com/office/powerpoint/2010/main" val="269322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txBox="1"/>
          <p:nvPr/>
        </p:nvSpPr>
        <p:spPr>
          <a:xfrm>
            <a:off x="685098" y="1716841"/>
            <a:ext cx="7879353"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latin typeface="微软雅黑"/>
                <a:ea typeface="微软雅黑"/>
                <a:cs typeface="黑体" charset="0"/>
              </a:rPr>
              <a:t>MHA </a:t>
            </a:r>
            <a:r>
              <a:rPr lang="zh-CN" altLang="en-US" sz="2400" dirty="0">
                <a:latin typeface="微软雅黑"/>
                <a:ea typeface="微软雅黑"/>
                <a:cs typeface="黑体" charset="0"/>
              </a:rPr>
              <a:t>的置换不变性</a:t>
            </a:r>
            <a:endParaRPr lang="en-US" altLang="zh-CN" sz="2400" dirty="0">
              <a:latin typeface="微软雅黑"/>
              <a:ea typeface="微软雅黑"/>
              <a:cs typeface="黑体" charset="0"/>
            </a:endParaRPr>
          </a:p>
          <a:p>
            <a:pPr>
              <a:buFont typeface="Arial" panose="020B0604020202020204"/>
              <a:buChar char="•"/>
            </a:pPr>
            <a:r>
              <a:rPr lang="zh-CN" altLang="en-US" sz="2400" dirty="0">
                <a:latin typeface="微软雅黑"/>
                <a:ea typeface="微软雅黑"/>
                <a:cs typeface="黑体" charset="0"/>
              </a:rPr>
              <a:t>没有 </a:t>
            </a:r>
            <a:r>
              <a:rPr lang="en-US" altLang="zh-CN" sz="2400" dirty="0">
                <a:latin typeface="微软雅黑"/>
                <a:ea typeface="微软雅黑"/>
                <a:cs typeface="黑体" charset="0"/>
              </a:rPr>
              <a:t>Recurrent</a:t>
            </a:r>
            <a:r>
              <a:rPr lang="zh-CN" altLang="en-US" sz="2400" dirty="0">
                <a:latin typeface="微软雅黑"/>
                <a:ea typeface="微软雅黑"/>
                <a:cs typeface="黑体" charset="0"/>
              </a:rPr>
              <a:t> 或 </a:t>
            </a:r>
            <a:r>
              <a:rPr lang="en-US" altLang="zh-CN" sz="2400" dirty="0">
                <a:latin typeface="微软雅黑"/>
                <a:ea typeface="微软雅黑"/>
                <a:cs typeface="黑体" charset="0"/>
              </a:rPr>
              <a:t>CNN</a:t>
            </a:r>
            <a:r>
              <a:rPr lang="zh-CN" altLang="en-US" sz="2400" dirty="0">
                <a:latin typeface="微软雅黑"/>
                <a:ea typeface="微软雅黑"/>
                <a:cs typeface="黑体" charset="0"/>
              </a:rPr>
              <a:t> 结构</a:t>
            </a:r>
            <a:endParaRPr lang="en-US" altLang="zh-CN" sz="2400" dirty="0">
              <a:latin typeface="微软雅黑"/>
              <a:ea typeface="微软雅黑"/>
              <a:cs typeface="黑体" charset="0"/>
            </a:endParaRPr>
          </a:p>
          <a:p>
            <a:pPr>
              <a:buFont typeface="Arial" panose="020B0604020202020204"/>
              <a:buChar char="•"/>
            </a:pPr>
            <a:r>
              <a:rPr lang="en-US" altLang="zh-CN" sz="2400" dirty="0">
                <a:latin typeface="微软雅黑"/>
                <a:ea typeface="微软雅黑"/>
                <a:cs typeface="黑体" charset="0"/>
              </a:rPr>
              <a:t>FFN </a:t>
            </a:r>
            <a:r>
              <a:rPr lang="zh-CN" altLang="en-US" sz="2400" dirty="0">
                <a:latin typeface="微软雅黑"/>
                <a:ea typeface="微软雅黑"/>
                <a:cs typeface="黑体" charset="0"/>
              </a:rPr>
              <a:t>与 </a:t>
            </a:r>
            <a:r>
              <a:rPr lang="en-US" altLang="zh-CN" sz="2400" dirty="0">
                <a:latin typeface="微软雅黑"/>
                <a:ea typeface="微软雅黑"/>
                <a:cs typeface="黑体" charset="0"/>
              </a:rPr>
              <a:t>Linear </a:t>
            </a:r>
            <a:r>
              <a:rPr lang="zh-CN" altLang="en-US" sz="2400" dirty="0">
                <a:latin typeface="微软雅黑"/>
                <a:ea typeface="微软雅黑"/>
                <a:cs typeface="黑体" charset="0"/>
              </a:rPr>
              <a:t>作用在每个 </a:t>
            </a:r>
            <a:r>
              <a:rPr lang="en-US" altLang="zh-CN" sz="2400" dirty="0">
                <a:latin typeface="微软雅黑"/>
                <a:ea typeface="微软雅黑"/>
                <a:cs typeface="黑体" charset="0"/>
              </a:rPr>
              <a:t>Token </a:t>
            </a:r>
            <a:r>
              <a:rPr lang="zh-CN" altLang="en-US" sz="2400" dirty="0">
                <a:latin typeface="微软雅黑"/>
                <a:ea typeface="微软雅黑"/>
                <a:cs typeface="黑体" charset="0"/>
              </a:rPr>
              <a:t>上</a:t>
            </a:r>
            <a:endParaRPr lang="en-US" altLang="zh-CN" sz="2400" dirty="0">
              <a:latin typeface="微软雅黑"/>
              <a:ea typeface="微软雅黑"/>
              <a:cs typeface="黑体" charset="0"/>
            </a:endParaRPr>
          </a:p>
          <a:p>
            <a:pPr>
              <a:buFont typeface="Arial" panose="020B0604020202020204"/>
              <a:buChar char="•"/>
            </a:pPr>
            <a:endParaRPr lang="zh-CN" altLang="en-US" sz="2400" dirty="0">
              <a:latin typeface="微软雅黑"/>
              <a:ea typeface="微软雅黑"/>
              <a:cs typeface="黑体" charset="0"/>
            </a:endParaRPr>
          </a:p>
          <a:p>
            <a:pPr>
              <a:buFont typeface="Arial" panose="020B0604020202020204"/>
              <a:buChar char="•"/>
            </a:pPr>
            <a:endParaRPr lang="zh-CN" altLang="en-US" sz="2400" dirty="0">
              <a:latin typeface="微软雅黑"/>
              <a:ea typeface="微软雅黑"/>
              <a:cs typeface="黑体" charset="0"/>
            </a:endParaRPr>
          </a:p>
        </p:txBody>
      </p:sp>
      <p:sp>
        <p:nvSpPr>
          <p:cNvPr id="2" name="标题 1"/>
          <p:cNvSpPr>
            <a:spLocks noGrp="1"/>
          </p:cNvSpPr>
          <p:nvPr>
            <p:ph type="title"/>
          </p:nvPr>
        </p:nvSpPr>
        <p:spPr>
          <a:xfrm>
            <a:off x="838200" y="592183"/>
            <a:ext cx="10515600" cy="914400"/>
          </a:xfrm>
        </p:spPr>
        <p:txBody>
          <a:bodyPr/>
          <a:lstStyle/>
          <a:p>
            <a:r>
              <a:rPr lang="en-US" altLang="zh-CN" b="1" dirty="0"/>
              <a:t>Why</a:t>
            </a:r>
            <a:r>
              <a:rPr lang="zh-CN" altLang="en-US" b="1" dirty="0"/>
              <a:t> </a:t>
            </a:r>
            <a:r>
              <a:rPr lang="en-US" altLang="zh-CN" b="1" dirty="0"/>
              <a:t>PE?</a:t>
            </a:r>
          </a:p>
        </p:txBody>
      </p:sp>
      <p:pic>
        <p:nvPicPr>
          <p:cNvPr id="4" name="图片 3"/>
          <p:cNvPicPr>
            <a:picLocks noChangeAspect="1"/>
          </p:cNvPicPr>
          <p:nvPr/>
        </p:nvPicPr>
        <p:blipFill>
          <a:blip r:embed="rId3"/>
          <a:stretch>
            <a:fillRect/>
          </a:stretch>
        </p:blipFill>
        <p:spPr>
          <a:xfrm rot="5400000">
            <a:off x="8281346" y="766001"/>
            <a:ext cx="2830270" cy="3838064"/>
          </a:xfrm>
          <a:prstGeom prst="rect">
            <a:avLst/>
          </a:prstGeom>
        </p:spPr>
      </p:pic>
      <p:pic>
        <p:nvPicPr>
          <p:cNvPr id="3" name="图片 2"/>
          <p:cNvPicPr>
            <a:picLocks noChangeAspect="1"/>
          </p:cNvPicPr>
          <p:nvPr/>
        </p:nvPicPr>
        <p:blipFill>
          <a:blip r:embed="rId4"/>
          <a:stretch>
            <a:fillRect/>
          </a:stretch>
        </p:blipFill>
        <p:spPr>
          <a:xfrm>
            <a:off x="178851" y="3685731"/>
            <a:ext cx="1991765" cy="2930614"/>
          </a:xfrm>
          <a:prstGeom prst="rect">
            <a:avLst/>
          </a:prstGeom>
        </p:spPr>
      </p:pic>
      <p:grpSp>
        <p:nvGrpSpPr>
          <p:cNvPr id="78" name="组合 77">
            <a:extLst>
              <a:ext uri="{FF2B5EF4-FFF2-40B4-BE49-F238E27FC236}">
                <a16:creationId xmlns:a16="http://schemas.microsoft.com/office/drawing/2014/main" id="{4973DF58-2320-3472-16F9-D0E058101295}"/>
              </a:ext>
            </a:extLst>
          </p:cNvPr>
          <p:cNvGrpSpPr/>
          <p:nvPr/>
        </p:nvGrpSpPr>
        <p:grpSpPr>
          <a:xfrm>
            <a:off x="2198267" y="3785284"/>
            <a:ext cx="9186427" cy="2919062"/>
            <a:chOff x="2769578" y="3370329"/>
            <a:chExt cx="9186427" cy="2919062"/>
          </a:xfrm>
        </p:grpSpPr>
        <p:sp>
          <p:nvSpPr>
            <p:cNvPr id="79" name="矩形 78">
              <a:extLst>
                <a:ext uri="{FF2B5EF4-FFF2-40B4-BE49-F238E27FC236}">
                  <a16:creationId xmlns:a16="http://schemas.microsoft.com/office/drawing/2014/main" id="{6C568B82-696F-DE41-960B-C643A929056B}"/>
                </a:ext>
              </a:extLst>
            </p:cNvPr>
            <p:cNvSpPr/>
            <p:nvPr/>
          </p:nvSpPr>
          <p:spPr>
            <a:xfrm>
              <a:off x="4432185" y="3719947"/>
              <a:ext cx="584791" cy="47475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Q</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80" name="矩形 79">
              <a:extLst>
                <a:ext uri="{FF2B5EF4-FFF2-40B4-BE49-F238E27FC236}">
                  <a16:creationId xmlns:a16="http://schemas.microsoft.com/office/drawing/2014/main" id="{B34FC622-6E77-F674-FF50-D46D1859DCFF}"/>
                </a:ext>
              </a:extLst>
            </p:cNvPr>
            <p:cNvSpPr/>
            <p:nvPr/>
          </p:nvSpPr>
          <p:spPr>
            <a:xfrm>
              <a:off x="4426423" y="4467293"/>
              <a:ext cx="584791" cy="474753"/>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K</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81" name="矩形 80">
              <a:extLst>
                <a:ext uri="{FF2B5EF4-FFF2-40B4-BE49-F238E27FC236}">
                  <a16:creationId xmlns:a16="http://schemas.microsoft.com/office/drawing/2014/main" id="{2ADE5535-E3C3-E165-F48E-F4B5878D3AC6}"/>
                </a:ext>
              </a:extLst>
            </p:cNvPr>
            <p:cNvSpPr/>
            <p:nvPr/>
          </p:nvSpPr>
          <p:spPr>
            <a:xfrm>
              <a:off x="4443398" y="5606372"/>
              <a:ext cx="584791" cy="47475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V</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nvGrpSpPr>
            <p:cNvPr id="82" name="组合 81">
              <a:extLst>
                <a:ext uri="{FF2B5EF4-FFF2-40B4-BE49-F238E27FC236}">
                  <a16:creationId xmlns:a16="http://schemas.microsoft.com/office/drawing/2014/main" id="{FA3FF789-5976-9D25-2CA3-616951738EE5}"/>
                </a:ext>
              </a:extLst>
            </p:cNvPr>
            <p:cNvGrpSpPr/>
            <p:nvPr/>
          </p:nvGrpSpPr>
          <p:grpSpPr>
            <a:xfrm>
              <a:off x="5129678" y="3370329"/>
              <a:ext cx="831331" cy="1027462"/>
              <a:chOff x="4063102" y="2994864"/>
              <a:chExt cx="831331" cy="1027462"/>
            </a:xfrm>
          </p:grpSpPr>
          <p:grpSp>
            <p:nvGrpSpPr>
              <p:cNvPr id="183" name="组合 182">
                <a:extLst>
                  <a:ext uri="{FF2B5EF4-FFF2-40B4-BE49-F238E27FC236}">
                    <a16:creationId xmlns:a16="http://schemas.microsoft.com/office/drawing/2014/main" id="{D024B40F-3B45-B35F-4449-90589F88DC6C}"/>
                  </a:ext>
                </a:extLst>
              </p:cNvPr>
              <p:cNvGrpSpPr/>
              <p:nvPr/>
            </p:nvGrpSpPr>
            <p:grpSpPr>
              <a:xfrm>
                <a:off x="4442823" y="3240357"/>
                <a:ext cx="196866" cy="732606"/>
                <a:chOff x="4428393" y="3155876"/>
                <a:chExt cx="196866" cy="944578"/>
              </a:xfrm>
            </p:grpSpPr>
            <p:sp>
              <p:nvSpPr>
                <p:cNvPr id="186" name="矩形 185">
                  <a:extLst>
                    <a:ext uri="{FF2B5EF4-FFF2-40B4-BE49-F238E27FC236}">
                      <a16:creationId xmlns:a16="http://schemas.microsoft.com/office/drawing/2014/main" id="{301A84B9-B3A0-F209-3299-04705274484A}"/>
                    </a:ext>
                  </a:extLst>
                </p:cNvPr>
                <p:cNvSpPr/>
                <p:nvPr/>
              </p:nvSpPr>
              <p:spPr>
                <a:xfrm>
                  <a:off x="4428393" y="3155876"/>
                  <a:ext cx="92750" cy="94457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87" name="矩形 186">
                  <a:extLst>
                    <a:ext uri="{FF2B5EF4-FFF2-40B4-BE49-F238E27FC236}">
                      <a16:creationId xmlns:a16="http://schemas.microsoft.com/office/drawing/2014/main" id="{B63C2B78-3E13-102D-649F-9DF387B39404}"/>
                    </a:ext>
                  </a:extLst>
                </p:cNvPr>
                <p:cNvSpPr/>
                <p:nvPr/>
              </p:nvSpPr>
              <p:spPr>
                <a:xfrm>
                  <a:off x="4532509" y="3155876"/>
                  <a:ext cx="92750" cy="94457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84" name="文本框 183">
                <a:extLst>
                  <a:ext uri="{FF2B5EF4-FFF2-40B4-BE49-F238E27FC236}">
                    <a16:creationId xmlns:a16="http://schemas.microsoft.com/office/drawing/2014/main" id="{79F79738-6DA6-4B99-1C94-7B776002C686}"/>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85" name="文本框 184">
                <a:extLst>
                  <a:ext uri="{FF2B5EF4-FFF2-40B4-BE49-F238E27FC236}">
                    <a16:creationId xmlns:a16="http://schemas.microsoft.com/office/drawing/2014/main" id="{D53ABB2A-6C25-4E80-655C-7D88FE2F198C}"/>
                  </a:ext>
                </a:extLst>
              </p:cNvPr>
              <p:cNvSpPr txBox="1"/>
              <p:nvPr/>
            </p:nvSpPr>
            <p:spPr>
              <a:xfrm>
                <a:off x="4063102" y="2994864"/>
                <a:ext cx="83133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QK</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83" name="组合 82">
              <a:extLst>
                <a:ext uri="{FF2B5EF4-FFF2-40B4-BE49-F238E27FC236}">
                  <a16:creationId xmlns:a16="http://schemas.microsoft.com/office/drawing/2014/main" id="{AB259090-A9D9-BBEC-C6C5-14CF379FD404}"/>
                </a:ext>
              </a:extLst>
            </p:cNvPr>
            <p:cNvGrpSpPr/>
            <p:nvPr/>
          </p:nvGrpSpPr>
          <p:grpSpPr>
            <a:xfrm>
              <a:off x="5255483" y="4336603"/>
              <a:ext cx="450782" cy="831332"/>
              <a:chOff x="4188907" y="3190994"/>
              <a:chExt cx="450782" cy="831332"/>
            </a:xfrm>
          </p:grpSpPr>
          <p:grpSp>
            <p:nvGrpSpPr>
              <p:cNvPr id="179" name="组合 178">
                <a:extLst>
                  <a:ext uri="{FF2B5EF4-FFF2-40B4-BE49-F238E27FC236}">
                    <a16:creationId xmlns:a16="http://schemas.microsoft.com/office/drawing/2014/main" id="{1A987F00-E3E1-B57F-DF35-5CCBC263C03E}"/>
                  </a:ext>
                </a:extLst>
              </p:cNvPr>
              <p:cNvGrpSpPr/>
              <p:nvPr/>
            </p:nvGrpSpPr>
            <p:grpSpPr>
              <a:xfrm>
                <a:off x="4442823" y="3240357"/>
                <a:ext cx="196866" cy="732606"/>
                <a:chOff x="4428393" y="3155876"/>
                <a:chExt cx="196866" cy="944578"/>
              </a:xfrm>
            </p:grpSpPr>
            <p:sp>
              <p:nvSpPr>
                <p:cNvPr id="181" name="矩形 180">
                  <a:extLst>
                    <a:ext uri="{FF2B5EF4-FFF2-40B4-BE49-F238E27FC236}">
                      <a16:creationId xmlns:a16="http://schemas.microsoft.com/office/drawing/2014/main" id="{BA894681-9562-BF34-CEF9-0249368F32D0}"/>
                    </a:ext>
                  </a:extLst>
                </p:cNvPr>
                <p:cNvSpPr/>
                <p:nvPr/>
              </p:nvSpPr>
              <p:spPr>
                <a:xfrm>
                  <a:off x="4428393"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82" name="矩形 181">
                  <a:extLst>
                    <a:ext uri="{FF2B5EF4-FFF2-40B4-BE49-F238E27FC236}">
                      <a16:creationId xmlns:a16="http://schemas.microsoft.com/office/drawing/2014/main" id="{9003B931-A4AF-6689-6920-E552DAB7DAB7}"/>
                    </a:ext>
                  </a:extLst>
                </p:cNvPr>
                <p:cNvSpPr/>
                <p:nvPr/>
              </p:nvSpPr>
              <p:spPr>
                <a:xfrm>
                  <a:off x="4532509"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80" name="文本框 179">
                <a:extLst>
                  <a:ext uri="{FF2B5EF4-FFF2-40B4-BE49-F238E27FC236}">
                    <a16:creationId xmlns:a16="http://schemas.microsoft.com/office/drawing/2014/main" id="{010C1F5C-213C-006A-41E0-D02380C8AB73}"/>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84" name="组合 83">
              <a:extLst>
                <a:ext uri="{FF2B5EF4-FFF2-40B4-BE49-F238E27FC236}">
                  <a16:creationId xmlns:a16="http://schemas.microsoft.com/office/drawing/2014/main" id="{7A9E0F53-11FD-B268-1D4F-798254E1C567}"/>
                </a:ext>
              </a:extLst>
            </p:cNvPr>
            <p:cNvGrpSpPr/>
            <p:nvPr/>
          </p:nvGrpSpPr>
          <p:grpSpPr>
            <a:xfrm>
              <a:off x="5231861" y="5246107"/>
              <a:ext cx="752101" cy="1015637"/>
              <a:chOff x="6085129" y="3526427"/>
              <a:chExt cx="752101" cy="1015637"/>
            </a:xfrm>
          </p:grpSpPr>
          <p:grpSp>
            <p:nvGrpSpPr>
              <p:cNvPr id="174" name="组合 173">
                <a:extLst>
                  <a:ext uri="{FF2B5EF4-FFF2-40B4-BE49-F238E27FC236}">
                    <a16:creationId xmlns:a16="http://schemas.microsoft.com/office/drawing/2014/main" id="{563A2C3E-B251-5952-9342-69B36954C053}"/>
                  </a:ext>
                </a:extLst>
              </p:cNvPr>
              <p:cNvGrpSpPr/>
              <p:nvPr/>
            </p:nvGrpSpPr>
            <p:grpSpPr>
              <a:xfrm>
                <a:off x="6085129" y="3710732"/>
                <a:ext cx="468357" cy="831332"/>
                <a:chOff x="6073707" y="3710508"/>
                <a:chExt cx="468357" cy="831332"/>
              </a:xfrm>
            </p:grpSpPr>
            <p:sp>
              <p:nvSpPr>
                <p:cNvPr id="176" name="矩形 175">
                  <a:extLst>
                    <a:ext uri="{FF2B5EF4-FFF2-40B4-BE49-F238E27FC236}">
                      <a16:creationId xmlns:a16="http://schemas.microsoft.com/office/drawing/2014/main" id="{A4A86D0B-1522-77C5-D23F-FCBEF0B3DD32}"/>
                    </a:ext>
                  </a:extLst>
                </p:cNvPr>
                <p:cNvSpPr/>
                <p:nvPr/>
              </p:nvSpPr>
              <p:spPr>
                <a:xfrm>
                  <a:off x="6345198" y="3779572"/>
                  <a:ext cx="92750" cy="73260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77" name="矩形 176">
                  <a:extLst>
                    <a:ext uri="{FF2B5EF4-FFF2-40B4-BE49-F238E27FC236}">
                      <a16:creationId xmlns:a16="http://schemas.microsoft.com/office/drawing/2014/main" id="{FD2BE2FC-A22F-04DA-0462-CA58A43E6685}"/>
                    </a:ext>
                  </a:extLst>
                </p:cNvPr>
                <p:cNvSpPr/>
                <p:nvPr/>
              </p:nvSpPr>
              <p:spPr>
                <a:xfrm>
                  <a:off x="6449314" y="3779572"/>
                  <a:ext cx="92750" cy="73260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178" name="文本框 177">
                  <a:extLst>
                    <a:ext uri="{FF2B5EF4-FFF2-40B4-BE49-F238E27FC236}">
                      <a16:creationId xmlns:a16="http://schemas.microsoft.com/office/drawing/2014/main" id="{72D399FD-6813-61A2-40F5-45690BBBEC5F}"/>
                    </a:ext>
                  </a:extLst>
                </p:cNvPr>
                <p:cNvSpPr txBox="1"/>
                <p:nvPr/>
              </p:nvSpPr>
              <p:spPr>
                <a:xfrm rot="16200000">
                  <a:off x="5784999" y="3999216"/>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75" name="文本框 174">
                <a:extLst>
                  <a:ext uri="{FF2B5EF4-FFF2-40B4-BE49-F238E27FC236}">
                    <a16:creationId xmlns:a16="http://schemas.microsoft.com/office/drawing/2014/main" id="{4346195F-036F-8524-51E0-3724D36FFB87}"/>
                  </a:ext>
                </a:extLst>
              </p:cNvPr>
              <p:cNvSpPr txBox="1"/>
              <p:nvPr/>
            </p:nvSpPr>
            <p:spPr>
              <a:xfrm>
                <a:off x="6107366" y="352642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en-US" altLang="zh-CN" sz="1050" b="0" i="0" u="none" strike="noStrike" kern="0" cap="none" spc="0" normalizeH="0" baseline="0" noProof="0" dirty="0">
                  <a:ln>
                    <a:noFill/>
                  </a:ln>
                  <a:solidFill>
                    <a:srgbClr val="000000"/>
                  </a:solidFill>
                  <a:effectLst/>
                  <a:uLnTx/>
                  <a:uFillTx/>
                  <a:latin typeface="方正黑体_GBK"/>
                </a:endParaRPr>
              </a:p>
            </p:txBody>
          </p:sp>
        </p:grpSp>
        <p:grpSp>
          <p:nvGrpSpPr>
            <p:cNvPr id="85" name="组合 84">
              <a:extLst>
                <a:ext uri="{FF2B5EF4-FFF2-40B4-BE49-F238E27FC236}">
                  <a16:creationId xmlns:a16="http://schemas.microsoft.com/office/drawing/2014/main" id="{9B2AD390-FD53-B805-CD53-8FE99360FE2F}"/>
                </a:ext>
              </a:extLst>
            </p:cNvPr>
            <p:cNvGrpSpPr/>
            <p:nvPr/>
          </p:nvGrpSpPr>
          <p:grpSpPr>
            <a:xfrm>
              <a:off x="6519432" y="3808710"/>
              <a:ext cx="1542930" cy="1460407"/>
              <a:chOff x="6971346" y="1678585"/>
              <a:chExt cx="1542930" cy="1460407"/>
            </a:xfrm>
          </p:grpSpPr>
          <p:grpSp>
            <p:nvGrpSpPr>
              <p:cNvPr id="158" name="组合 157">
                <a:extLst>
                  <a:ext uri="{FF2B5EF4-FFF2-40B4-BE49-F238E27FC236}">
                    <a16:creationId xmlns:a16="http://schemas.microsoft.com/office/drawing/2014/main" id="{0239D3F4-D6F1-04A8-6A7D-1E9F8052F115}"/>
                  </a:ext>
                </a:extLst>
              </p:cNvPr>
              <p:cNvGrpSpPr/>
              <p:nvPr/>
            </p:nvGrpSpPr>
            <p:grpSpPr>
              <a:xfrm>
                <a:off x="6971346" y="1678585"/>
                <a:ext cx="1542930" cy="1460407"/>
                <a:chOff x="7294538" y="1678585"/>
                <a:chExt cx="1542930" cy="1460407"/>
              </a:xfrm>
            </p:grpSpPr>
            <p:grpSp>
              <p:nvGrpSpPr>
                <p:cNvPr id="163" name="组合 162">
                  <a:extLst>
                    <a:ext uri="{FF2B5EF4-FFF2-40B4-BE49-F238E27FC236}">
                      <a16:creationId xmlns:a16="http://schemas.microsoft.com/office/drawing/2014/main" id="{014ADB80-F25F-BA41-D820-E2D213565163}"/>
                    </a:ext>
                  </a:extLst>
                </p:cNvPr>
                <p:cNvGrpSpPr/>
                <p:nvPr/>
              </p:nvGrpSpPr>
              <p:grpSpPr>
                <a:xfrm>
                  <a:off x="7294538" y="1931819"/>
                  <a:ext cx="810167" cy="1207173"/>
                  <a:chOff x="4188907" y="2815153"/>
                  <a:chExt cx="810167" cy="1207173"/>
                </a:xfrm>
              </p:grpSpPr>
              <p:grpSp>
                <p:nvGrpSpPr>
                  <p:cNvPr id="169" name="组合 168">
                    <a:extLst>
                      <a:ext uri="{FF2B5EF4-FFF2-40B4-BE49-F238E27FC236}">
                        <a16:creationId xmlns:a16="http://schemas.microsoft.com/office/drawing/2014/main" id="{3E0116A7-250F-442C-5D16-83119CE73134}"/>
                      </a:ext>
                    </a:extLst>
                  </p:cNvPr>
                  <p:cNvGrpSpPr/>
                  <p:nvPr/>
                </p:nvGrpSpPr>
                <p:grpSpPr>
                  <a:xfrm>
                    <a:off x="4527611" y="3191431"/>
                    <a:ext cx="193645" cy="781531"/>
                    <a:chOff x="4513181" y="3092795"/>
                    <a:chExt cx="193645" cy="1007659"/>
                  </a:xfrm>
                </p:grpSpPr>
                <p:sp>
                  <p:nvSpPr>
                    <p:cNvPr id="172" name="矩形 171">
                      <a:extLst>
                        <a:ext uri="{FF2B5EF4-FFF2-40B4-BE49-F238E27FC236}">
                          <a16:creationId xmlns:a16="http://schemas.microsoft.com/office/drawing/2014/main" id="{71A5169C-7803-83E6-EB50-FD42FD644715}"/>
                        </a:ext>
                      </a:extLst>
                    </p:cNvPr>
                    <p:cNvSpPr/>
                    <p:nvPr/>
                  </p:nvSpPr>
                  <p:spPr>
                    <a:xfrm>
                      <a:off x="4513181" y="3092795"/>
                      <a:ext cx="89529" cy="1007659"/>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73" name="矩形 172">
                      <a:extLst>
                        <a:ext uri="{FF2B5EF4-FFF2-40B4-BE49-F238E27FC236}">
                          <a16:creationId xmlns:a16="http://schemas.microsoft.com/office/drawing/2014/main" id="{78FB3889-B85E-D387-D911-95CBAF7E19B6}"/>
                        </a:ext>
                      </a:extLst>
                    </p:cNvPr>
                    <p:cNvSpPr/>
                    <p:nvPr/>
                  </p:nvSpPr>
                  <p:spPr>
                    <a:xfrm>
                      <a:off x="4617297" y="3092795"/>
                      <a:ext cx="89529" cy="1007659"/>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70" name="文本框 169">
                    <a:extLst>
                      <a:ext uri="{FF2B5EF4-FFF2-40B4-BE49-F238E27FC236}">
                        <a16:creationId xmlns:a16="http://schemas.microsoft.com/office/drawing/2014/main" id="{090556F7-43F8-68AE-09E8-668ED91036AC}"/>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71" name="文本框 170">
                    <a:extLst>
                      <a:ext uri="{FF2B5EF4-FFF2-40B4-BE49-F238E27FC236}">
                        <a16:creationId xmlns:a16="http://schemas.microsoft.com/office/drawing/2014/main" id="{5AAA68E9-3E0B-26BB-EF49-790357BAC191}"/>
                      </a:ext>
                    </a:extLst>
                  </p:cNvPr>
                  <p:cNvSpPr txBox="1"/>
                  <p:nvPr/>
                </p:nvSpPr>
                <p:spPr>
                  <a:xfrm>
                    <a:off x="4269210" y="2815153"/>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QK</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164" name="组合 163">
                  <a:extLst>
                    <a:ext uri="{FF2B5EF4-FFF2-40B4-BE49-F238E27FC236}">
                      <a16:creationId xmlns:a16="http://schemas.microsoft.com/office/drawing/2014/main" id="{054713BA-7764-D876-572B-E914B27A9CB3}"/>
                    </a:ext>
                  </a:extLst>
                </p:cNvPr>
                <p:cNvGrpSpPr/>
                <p:nvPr/>
              </p:nvGrpSpPr>
              <p:grpSpPr>
                <a:xfrm rot="5400000">
                  <a:off x="8196411" y="1488310"/>
                  <a:ext cx="450782" cy="831332"/>
                  <a:chOff x="4188907" y="3190994"/>
                  <a:chExt cx="450782" cy="831332"/>
                </a:xfrm>
              </p:grpSpPr>
              <p:grpSp>
                <p:nvGrpSpPr>
                  <p:cNvPr id="165" name="组合 164">
                    <a:extLst>
                      <a:ext uri="{FF2B5EF4-FFF2-40B4-BE49-F238E27FC236}">
                        <a16:creationId xmlns:a16="http://schemas.microsoft.com/office/drawing/2014/main" id="{89179B5D-076B-85C3-AC3F-02831C3449B3}"/>
                      </a:ext>
                    </a:extLst>
                  </p:cNvPr>
                  <p:cNvGrpSpPr/>
                  <p:nvPr/>
                </p:nvGrpSpPr>
                <p:grpSpPr>
                  <a:xfrm>
                    <a:off x="4442823" y="3240357"/>
                    <a:ext cx="196866" cy="732606"/>
                    <a:chOff x="4428393" y="3155876"/>
                    <a:chExt cx="196866" cy="944578"/>
                  </a:xfrm>
                </p:grpSpPr>
                <p:sp>
                  <p:nvSpPr>
                    <p:cNvPr id="167" name="矩形 166">
                      <a:extLst>
                        <a:ext uri="{FF2B5EF4-FFF2-40B4-BE49-F238E27FC236}">
                          <a16:creationId xmlns:a16="http://schemas.microsoft.com/office/drawing/2014/main" id="{65BBDCA4-447C-02E8-46AA-F6C1E93965A4}"/>
                        </a:ext>
                      </a:extLst>
                    </p:cNvPr>
                    <p:cNvSpPr/>
                    <p:nvPr/>
                  </p:nvSpPr>
                  <p:spPr>
                    <a:xfrm>
                      <a:off x="4428393"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68" name="矩形 167">
                      <a:extLst>
                        <a:ext uri="{FF2B5EF4-FFF2-40B4-BE49-F238E27FC236}">
                          <a16:creationId xmlns:a16="http://schemas.microsoft.com/office/drawing/2014/main" id="{E68E5C22-1478-109C-D5BD-D842CDDF0186}"/>
                        </a:ext>
                      </a:extLst>
                    </p:cNvPr>
                    <p:cNvSpPr/>
                    <p:nvPr/>
                  </p:nvSpPr>
                  <p:spPr>
                    <a:xfrm>
                      <a:off x="4532509"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66" name="文本框 165">
                    <a:extLst>
                      <a:ext uri="{FF2B5EF4-FFF2-40B4-BE49-F238E27FC236}">
                        <a16:creationId xmlns:a16="http://schemas.microsoft.com/office/drawing/2014/main" id="{05AA28E5-E5CB-9884-AAFA-28B35BC621DC}"/>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grpSp>
            <p:nvGrpSpPr>
              <p:cNvPr id="159" name="组合 158">
                <a:extLst>
                  <a:ext uri="{FF2B5EF4-FFF2-40B4-BE49-F238E27FC236}">
                    <a16:creationId xmlns:a16="http://schemas.microsoft.com/office/drawing/2014/main" id="{10AE8395-16C9-552E-289C-93E3289FBAB3}"/>
                  </a:ext>
                </a:extLst>
              </p:cNvPr>
              <p:cNvGrpSpPr/>
              <p:nvPr/>
            </p:nvGrpSpPr>
            <p:grpSpPr>
              <a:xfrm>
                <a:off x="7726204" y="2303153"/>
                <a:ext cx="738709" cy="787158"/>
                <a:chOff x="7726204" y="2303153"/>
                <a:chExt cx="738709" cy="787158"/>
              </a:xfrm>
            </p:grpSpPr>
            <p:sp>
              <p:nvSpPr>
                <p:cNvPr id="160" name="矩形 159">
                  <a:extLst>
                    <a:ext uri="{FF2B5EF4-FFF2-40B4-BE49-F238E27FC236}">
                      <a16:creationId xmlns:a16="http://schemas.microsoft.com/office/drawing/2014/main" id="{2EE22E0E-42DF-84C5-0269-FBD8A58A0320}"/>
                    </a:ext>
                  </a:extLst>
                </p:cNvPr>
                <p:cNvSpPr/>
                <p:nvPr/>
              </p:nvSpPr>
              <p:spPr>
                <a:xfrm>
                  <a:off x="7732307" y="2303153"/>
                  <a:ext cx="732606" cy="786476"/>
                </a:xfrm>
                <a:prstGeom prst="rect">
                  <a:avLst/>
                </a:prstGeom>
                <a:gradFill flip="none" rotWithShape="1">
                  <a:gsLst>
                    <a:gs pos="0">
                      <a:srgbClr val="ED7D31">
                        <a:lumMod val="75000"/>
                        <a:tint val="66000"/>
                        <a:satMod val="160000"/>
                      </a:srgbClr>
                    </a:gs>
                    <a:gs pos="23000">
                      <a:srgbClr val="ED7D31">
                        <a:lumMod val="75000"/>
                        <a:tint val="44500"/>
                        <a:satMod val="160000"/>
                        <a:alpha val="70049"/>
                      </a:srgbClr>
                    </a:gs>
                    <a:gs pos="100000">
                      <a:srgbClr val="ED7D31">
                        <a:lumMod val="75000"/>
                        <a:tint val="23500"/>
                        <a:satMod val="160000"/>
                        <a:alpha val="0"/>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61" name="矩形 160">
                  <a:extLst>
                    <a:ext uri="{FF2B5EF4-FFF2-40B4-BE49-F238E27FC236}">
                      <a16:creationId xmlns:a16="http://schemas.microsoft.com/office/drawing/2014/main" id="{41A67D05-C03A-9A92-EEC9-813EDD2E5876}"/>
                    </a:ext>
                  </a:extLst>
                </p:cNvPr>
                <p:cNvSpPr/>
                <p:nvPr/>
              </p:nvSpPr>
              <p:spPr>
                <a:xfrm>
                  <a:off x="7732307" y="2303835"/>
                  <a:ext cx="732606" cy="786476"/>
                </a:xfrm>
                <a:prstGeom prst="rect">
                  <a:avLst/>
                </a:prstGeom>
                <a:gradFill flip="none" rotWithShape="1">
                  <a:gsLst>
                    <a:gs pos="0">
                      <a:srgbClr val="ED7D31">
                        <a:lumMod val="75000"/>
                        <a:tint val="66000"/>
                        <a:satMod val="160000"/>
                      </a:srgbClr>
                    </a:gs>
                    <a:gs pos="23000">
                      <a:srgbClr val="ED7D31">
                        <a:lumMod val="75000"/>
                        <a:tint val="44500"/>
                        <a:satMod val="160000"/>
                        <a:alpha val="70049"/>
                      </a:srgbClr>
                    </a:gs>
                    <a:gs pos="100000">
                      <a:srgbClr val="ED7D31">
                        <a:lumMod val="75000"/>
                        <a:tint val="23500"/>
                        <a:satMod val="160000"/>
                        <a:alpha val="0"/>
                      </a:srgbClr>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62" name="矩形 161">
                  <a:extLst>
                    <a:ext uri="{FF2B5EF4-FFF2-40B4-BE49-F238E27FC236}">
                      <a16:creationId xmlns:a16="http://schemas.microsoft.com/office/drawing/2014/main" id="{1B6011BC-9706-A1EE-26AD-099352A702BA}"/>
                    </a:ext>
                  </a:extLst>
                </p:cNvPr>
                <p:cNvSpPr/>
                <p:nvPr/>
              </p:nvSpPr>
              <p:spPr>
                <a:xfrm>
                  <a:off x="7726204" y="2303153"/>
                  <a:ext cx="732606" cy="786476"/>
                </a:xfrm>
                <a:prstGeom prst="rect">
                  <a:avLst/>
                </a:prstGeom>
                <a:gradFill flip="none" rotWithShape="1">
                  <a:gsLst>
                    <a:gs pos="0">
                      <a:srgbClr val="ED7D31">
                        <a:lumMod val="75000"/>
                        <a:tint val="66000"/>
                        <a:satMod val="160000"/>
                      </a:srgbClr>
                    </a:gs>
                    <a:gs pos="34000">
                      <a:srgbClr val="ED7D31">
                        <a:lumMod val="75000"/>
                        <a:tint val="44500"/>
                        <a:satMod val="160000"/>
                        <a:alpha val="10653"/>
                      </a:srgbClr>
                    </a:gs>
                    <a:gs pos="100000">
                      <a:srgbClr val="ED7D31">
                        <a:lumMod val="75000"/>
                        <a:tint val="23500"/>
                        <a:satMod val="160000"/>
                        <a:alpha val="0"/>
                      </a:srgbClr>
                    </a:gs>
                  </a:gsLst>
                  <a:path path="circle">
                    <a:fillToRect l="100000" b="100000"/>
                  </a:path>
                  <a:tileRect t="-100000" r="-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grpSp>
        <p:grpSp>
          <p:nvGrpSpPr>
            <p:cNvPr id="86" name="组合 85">
              <a:extLst>
                <a:ext uri="{FF2B5EF4-FFF2-40B4-BE49-F238E27FC236}">
                  <a16:creationId xmlns:a16="http://schemas.microsoft.com/office/drawing/2014/main" id="{1F6C77D8-DC68-AE60-7453-F830291C055F}"/>
                </a:ext>
              </a:extLst>
            </p:cNvPr>
            <p:cNvGrpSpPr/>
            <p:nvPr/>
          </p:nvGrpSpPr>
          <p:grpSpPr>
            <a:xfrm>
              <a:off x="8229284" y="4196247"/>
              <a:ext cx="729864" cy="1023506"/>
              <a:chOff x="5916217" y="3481787"/>
              <a:chExt cx="729864" cy="1023506"/>
            </a:xfrm>
          </p:grpSpPr>
          <p:grpSp>
            <p:nvGrpSpPr>
              <p:cNvPr id="154" name="组合 153">
                <a:extLst>
                  <a:ext uri="{FF2B5EF4-FFF2-40B4-BE49-F238E27FC236}">
                    <a16:creationId xmlns:a16="http://schemas.microsoft.com/office/drawing/2014/main" id="{D322FACB-7D92-A19B-D84E-A9AD60E1E3FD}"/>
                  </a:ext>
                </a:extLst>
              </p:cNvPr>
              <p:cNvGrpSpPr/>
              <p:nvPr/>
            </p:nvGrpSpPr>
            <p:grpSpPr>
              <a:xfrm>
                <a:off x="6196109" y="3718817"/>
                <a:ext cx="202069" cy="786476"/>
                <a:chOff x="6184687" y="3718593"/>
                <a:chExt cx="202069" cy="786476"/>
              </a:xfrm>
            </p:grpSpPr>
            <p:sp>
              <p:nvSpPr>
                <p:cNvPr id="156" name="矩形 155">
                  <a:extLst>
                    <a:ext uri="{FF2B5EF4-FFF2-40B4-BE49-F238E27FC236}">
                      <a16:creationId xmlns:a16="http://schemas.microsoft.com/office/drawing/2014/main" id="{E60ED4B1-8519-F048-4D3C-865AD0FBE033}"/>
                    </a:ext>
                  </a:extLst>
                </p:cNvPr>
                <p:cNvSpPr/>
                <p:nvPr/>
              </p:nvSpPr>
              <p:spPr>
                <a:xfrm>
                  <a:off x="6184687" y="3718593"/>
                  <a:ext cx="97953" cy="78647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57" name="矩形 156">
                  <a:extLst>
                    <a:ext uri="{FF2B5EF4-FFF2-40B4-BE49-F238E27FC236}">
                      <a16:creationId xmlns:a16="http://schemas.microsoft.com/office/drawing/2014/main" id="{81133C52-41BF-4C53-63DE-FAFE2691FC19}"/>
                    </a:ext>
                  </a:extLst>
                </p:cNvPr>
                <p:cNvSpPr/>
                <p:nvPr/>
              </p:nvSpPr>
              <p:spPr>
                <a:xfrm>
                  <a:off x="6288803" y="3718593"/>
                  <a:ext cx="97953" cy="78647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55" name="文本框 154">
                <a:extLst>
                  <a:ext uri="{FF2B5EF4-FFF2-40B4-BE49-F238E27FC236}">
                    <a16:creationId xmlns:a16="http://schemas.microsoft.com/office/drawing/2014/main" id="{68D6BB3F-7B77-69A4-0B00-9AEA93104911}"/>
                  </a:ext>
                </a:extLst>
              </p:cNvPr>
              <p:cNvSpPr txBox="1"/>
              <p:nvPr/>
            </p:nvSpPr>
            <p:spPr>
              <a:xfrm>
                <a:off x="5916217" y="348178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87" name="右箭头 86">
              <a:extLst>
                <a:ext uri="{FF2B5EF4-FFF2-40B4-BE49-F238E27FC236}">
                  <a16:creationId xmlns:a16="http://schemas.microsoft.com/office/drawing/2014/main" id="{81D5AAE8-A444-B770-A456-229F8786A06C}"/>
                </a:ext>
              </a:extLst>
            </p:cNvPr>
            <p:cNvSpPr/>
            <p:nvPr/>
          </p:nvSpPr>
          <p:spPr>
            <a:xfrm>
              <a:off x="6002630" y="4688864"/>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88" name="右箭头 87">
              <a:extLst>
                <a:ext uri="{FF2B5EF4-FFF2-40B4-BE49-F238E27FC236}">
                  <a16:creationId xmlns:a16="http://schemas.microsoft.com/office/drawing/2014/main" id="{C5484939-E2E9-9B1F-FFBC-8C9751E5999C}"/>
                </a:ext>
              </a:extLst>
            </p:cNvPr>
            <p:cNvSpPr/>
            <p:nvPr/>
          </p:nvSpPr>
          <p:spPr>
            <a:xfrm>
              <a:off x="8954810" y="4682093"/>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nvGrpSpPr>
            <p:cNvPr id="89" name="组合 88">
              <a:extLst>
                <a:ext uri="{FF2B5EF4-FFF2-40B4-BE49-F238E27FC236}">
                  <a16:creationId xmlns:a16="http://schemas.microsoft.com/office/drawing/2014/main" id="{FCBE74DB-FE11-9FDE-046A-C16892CBE268}"/>
                </a:ext>
              </a:extLst>
            </p:cNvPr>
            <p:cNvGrpSpPr/>
            <p:nvPr/>
          </p:nvGrpSpPr>
          <p:grpSpPr>
            <a:xfrm>
              <a:off x="9557528" y="4198904"/>
              <a:ext cx="753781" cy="1051084"/>
              <a:chOff x="6085129" y="3490980"/>
              <a:chExt cx="753781" cy="1051084"/>
            </a:xfrm>
          </p:grpSpPr>
          <p:grpSp>
            <p:nvGrpSpPr>
              <p:cNvPr id="149" name="组合 148">
                <a:extLst>
                  <a:ext uri="{FF2B5EF4-FFF2-40B4-BE49-F238E27FC236}">
                    <a16:creationId xmlns:a16="http://schemas.microsoft.com/office/drawing/2014/main" id="{FE6DB451-AD6B-A82B-DAC4-6DDF2102E6FF}"/>
                  </a:ext>
                </a:extLst>
              </p:cNvPr>
              <p:cNvGrpSpPr/>
              <p:nvPr/>
            </p:nvGrpSpPr>
            <p:grpSpPr>
              <a:xfrm>
                <a:off x="6085129" y="3710732"/>
                <a:ext cx="493707" cy="831332"/>
                <a:chOff x="6073707" y="3710508"/>
                <a:chExt cx="493707" cy="831332"/>
              </a:xfrm>
            </p:grpSpPr>
            <p:sp>
              <p:nvSpPr>
                <p:cNvPr id="151" name="矩形 150">
                  <a:extLst>
                    <a:ext uri="{FF2B5EF4-FFF2-40B4-BE49-F238E27FC236}">
                      <a16:creationId xmlns:a16="http://schemas.microsoft.com/office/drawing/2014/main" id="{6100BF63-A4D5-C61D-FCEE-121DBF15ABDA}"/>
                    </a:ext>
                  </a:extLst>
                </p:cNvPr>
                <p:cNvSpPr/>
                <p:nvPr/>
              </p:nvSpPr>
              <p:spPr>
                <a:xfrm>
                  <a:off x="6370548" y="3725129"/>
                  <a:ext cx="92750" cy="78480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52" name="矩形 151">
                  <a:extLst>
                    <a:ext uri="{FF2B5EF4-FFF2-40B4-BE49-F238E27FC236}">
                      <a16:creationId xmlns:a16="http://schemas.microsoft.com/office/drawing/2014/main" id="{2B251683-9E64-3127-72F8-17840510A129}"/>
                    </a:ext>
                  </a:extLst>
                </p:cNvPr>
                <p:cNvSpPr/>
                <p:nvPr/>
              </p:nvSpPr>
              <p:spPr>
                <a:xfrm>
                  <a:off x="6474664" y="3725129"/>
                  <a:ext cx="92750" cy="78480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153" name="文本框 152">
                  <a:extLst>
                    <a:ext uri="{FF2B5EF4-FFF2-40B4-BE49-F238E27FC236}">
                      <a16:creationId xmlns:a16="http://schemas.microsoft.com/office/drawing/2014/main" id="{107B8593-357E-0628-7E5C-A4005C0007AD}"/>
                    </a:ext>
                  </a:extLst>
                </p:cNvPr>
                <p:cNvSpPr txBox="1"/>
                <p:nvPr/>
              </p:nvSpPr>
              <p:spPr>
                <a:xfrm rot="16200000">
                  <a:off x="5784999" y="3999216"/>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50" name="文本框 149">
                <a:extLst>
                  <a:ext uri="{FF2B5EF4-FFF2-40B4-BE49-F238E27FC236}">
                    <a16:creationId xmlns:a16="http://schemas.microsoft.com/office/drawing/2014/main" id="{9720A74B-6070-1A00-8AEE-134B639528C0}"/>
                  </a:ext>
                </a:extLst>
              </p:cNvPr>
              <p:cNvSpPr txBox="1"/>
              <p:nvPr/>
            </p:nvSpPr>
            <p:spPr>
              <a:xfrm>
                <a:off x="6109046" y="3490980"/>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90" name="矩形 89">
              <a:extLst>
                <a:ext uri="{FF2B5EF4-FFF2-40B4-BE49-F238E27FC236}">
                  <a16:creationId xmlns:a16="http://schemas.microsoft.com/office/drawing/2014/main" id="{D168AB86-69C3-DB7D-0335-444FD9697696}"/>
                </a:ext>
              </a:extLst>
            </p:cNvPr>
            <p:cNvSpPr/>
            <p:nvPr/>
          </p:nvSpPr>
          <p:spPr>
            <a:xfrm>
              <a:off x="10482152" y="5606371"/>
              <a:ext cx="584791" cy="474753"/>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o</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91" name="文本框 90">
              <a:extLst>
                <a:ext uri="{FF2B5EF4-FFF2-40B4-BE49-F238E27FC236}">
                  <a16:creationId xmlns:a16="http://schemas.microsoft.com/office/drawing/2014/main" id="{B67F1DE6-9EC3-87BF-272E-0B5F43869537}"/>
                </a:ext>
              </a:extLst>
            </p:cNvPr>
            <p:cNvSpPr txBox="1"/>
            <p:nvPr/>
          </p:nvSpPr>
          <p:spPr>
            <a:xfrm>
              <a:off x="8053474" y="4602234"/>
              <a:ext cx="373820" cy="369332"/>
            </a:xfrm>
            <a:prstGeom prst="rect">
              <a:avLst/>
            </a:prstGeom>
            <a:noFill/>
          </p:spPr>
          <p:txBody>
            <a:bodyPr wrap="none" rtlCol="0">
              <a:spAutoFit/>
            </a:bodyPr>
            <a:lstStyle/>
            <a:p>
              <a:r>
                <a:rPr kumimoji="1" lang="zh-CN" altLang="en-US" dirty="0">
                  <a:solidFill>
                    <a:srgbClr val="000000"/>
                  </a:solidFill>
                  <a:latin typeface="方正黑体_GBK"/>
                </a:rPr>
                <a:t>✕</a:t>
              </a:r>
            </a:p>
          </p:txBody>
        </p:sp>
        <p:grpSp>
          <p:nvGrpSpPr>
            <p:cNvPr id="92" name="组合 91">
              <a:extLst>
                <a:ext uri="{FF2B5EF4-FFF2-40B4-BE49-F238E27FC236}">
                  <a16:creationId xmlns:a16="http://schemas.microsoft.com/office/drawing/2014/main" id="{1712CDD8-7FA7-E6B9-9A36-BEC522E6E894}"/>
                </a:ext>
              </a:extLst>
            </p:cNvPr>
            <p:cNvGrpSpPr/>
            <p:nvPr/>
          </p:nvGrpSpPr>
          <p:grpSpPr>
            <a:xfrm>
              <a:off x="2769578" y="4280293"/>
              <a:ext cx="815714" cy="1008770"/>
              <a:chOff x="5292422" y="2552191"/>
              <a:chExt cx="815714" cy="1008770"/>
            </a:xfrm>
          </p:grpSpPr>
          <p:grpSp>
            <p:nvGrpSpPr>
              <p:cNvPr id="141" name="组合 140">
                <a:extLst>
                  <a:ext uri="{FF2B5EF4-FFF2-40B4-BE49-F238E27FC236}">
                    <a16:creationId xmlns:a16="http://schemas.microsoft.com/office/drawing/2014/main" id="{699E9F64-113B-D68B-9F50-F2BF6F7BA811}"/>
                  </a:ext>
                </a:extLst>
              </p:cNvPr>
              <p:cNvGrpSpPr/>
              <p:nvPr/>
            </p:nvGrpSpPr>
            <p:grpSpPr>
              <a:xfrm>
                <a:off x="5292422" y="2552191"/>
                <a:ext cx="815714" cy="1008770"/>
                <a:chOff x="5249892" y="3037877"/>
                <a:chExt cx="815714" cy="1008770"/>
              </a:xfrm>
            </p:grpSpPr>
            <p:grpSp>
              <p:nvGrpSpPr>
                <p:cNvPr id="143" name="组合 142">
                  <a:extLst>
                    <a:ext uri="{FF2B5EF4-FFF2-40B4-BE49-F238E27FC236}">
                      <a16:creationId xmlns:a16="http://schemas.microsoft.com/office/drawing/2014/main" id="{CDA7C22F-F8E8-41DF-3EBD-D17B209976A3}"/>
                    </a:ext>
                  </a:extLst>
                </p:cNvPr>
                <p:cNvGrpSpPr/>
                <p:nvPr/>
              </p:nvGrpSpPr>
              <p:grpSpPr>
                <a:xfrm>
                  <a:off x="5503808" y="3264678"/>
                  <a:ext cx="302566" cy="732606"/>
                  <a:chOff x="5489378" y="3187234"/>
                  <a:chExt cx="302566" cy="944578"/>
                </a:xfrm>
              </p:grpSpPr>
              <p:sp>
                <p:nvSpPr>
                  <p:cNvPr id="146" name="矩形 145">
                    <a:extLst>
                      <a:ext uri="{FF2B5EF4-FFF2-40B4-BE49-F238E27FC236}">
                        <a16:creationId xmlns:a16="http://schemas.microsoft.com/office/drawing/2014/main" id="{69E3E027-9C93-855F-C038-0904A695EC07}"/>
                      </a:ext>
                    </a:extLst>
                  </p:cNvPr>
                  <p:cNvSpPr/>
                  <p:nvPr/>
                </p:nvSpPr>
                <p:spPr>
                  <a:xfrm>
                    <a:off x="5489378"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47" name="矩形 146">
                    <a:extLst>
                      <a:ext uri="{FF2B5EF4-FFF2-40B4-BE49-F238E27FC236}">
                        <a16:creationId xmlns:a16="http://schemas.microsoft.com/office/drawing/2014/main" id="{80F18EEA-666D-D905-20C6-272761338A0E}"/>
                      </a:ext>
                    </a:extLst>
                  </p:cNvPr>
                  <p:cNvSpPr/>
                  <p:nvPr/>
                </p:nvSpPr>
                <p:spPr>
                  <a:xfrm>
                    <a:off x="5593494"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48" name="矩形 147">
                    <a:extLst>
                      <a:ext uri="{FF2B5EF4-FFF2-40B4-BE49-F238E27FC236}">
                        <a16:creationId xmlns:a16="http://schemas.microsoft.com/office/drawing/2014/main" id="{5B1789B7-36F0-C556-FC1B-673D519A5F24}"/>
                      </a:ext>
                    </a:extLst>
                  </p:cNvPr>
                  <p:cNvSpPr/>
                  <p:nvPr/>
                </p:nvSpPr>
                <p:spPr>
                  <a:xfrm>
                    <a:off x="5699194"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44" name="文本框 143">
                  <a:extLst>
                    <a:ext uri="{FF2B5EF4-FFF2-40B4-BE49-F238E27FC236}">
                      <a16:creationId xmlns:a16="http://schemas.microsoft.com/office/drawing/2014/main" id="{21306B3B-DF4E-AF98-6B69-1079989C9780}"/>
                    </a:ext>
                  </a:extLst>
                </p:cNvPr>
                <p:cNvSpPr txBox="1"/>
                <p:nvPr/>
              </p:nvSpPr>
              <p:spPr>
                <a:xfrm rot="16200000">
                  <a:off x="4961184" y="3504023"/>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45" name="文本框 144">
                  <a:extLst>
                    <a:ext uri="{FF2B5EF4-FFF2-40B4-BE49-F238E27FC236}">
                      <a16:creationId xmlns:a16="http://schemas.microsoft.com/office/drawing/2014/main" id="{C796FA19-A932-8F90-7908-C2D0712707AC}"/>
                    </a:ext>
                  </a:extLst>
                </p:cNvPr>
                <p:cNvSpPr txBox="1"/>
                <p:nvPr/>
              </p:nvSpPr>
              <p:spPr>
                <a:xfrm>
                  <a:off x="5335742" y="303787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42" name="矩形 141">
                <a:extLst>
                  <a:ext uri="{FF2B5EF4-FFF2-40B4-BE49-F238E27FC236}">
                    <a16:creationId xmlns:a16="http://schemas.microsoft.com/office/drawing/2014/main" id="{6437D31E-F6B9-3FC8-43AA-5628458B86AF}"/>
                  </a:ext>
                </a:extLst>
              </p:cNvPr>
              <p:cNvSpPr/>
              <p:nvPr/>
            </p:nvSpPr>
            <p:spPr>
              <a:xfrm>
                <a:off x="5859537" y="2776836"/>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grpSp>
          <p:nvGrpSpPr>
            <p:cNvPr id="93" name="组合 92">
              <a:extLst>
                <a:ext uri="{FF2B5EF4-FFF2-40B4-BE49-F238E27FC236}">
                  <a16:creationId xmlns:a16="http://schemas.microsoft.com/office/drawing/2014/main" id="{B58554ED-D941-8EB1-B9D9-7BCF894051B1}"/>
                </a:ext>
              </a:extLst>
            </p:cNvPr>
            <p:cNvGrpSpPr/>
            <p:nvPr/>
          </p:nvGrpSpPr>
          <p:grpSpPr>
            <a:xfrm>
              <a:off x="11140291" y="5280621"/>
              <a:ext cx="815714" cy="1008770"/>
              <a:chOff x="4231437" y="2527870"/>
              <a:chExt cx="815714" cy="1008770"/>
            </a:xfrm>
          </p:grpSpPr>
          <p:grpSp>
            <p:nvGrpSpPr>
              <p:cNvPr id="128" name="组合 127">
                <a:extLst>
                  <a:ext uri="{FF2B5EF4-FFF2-40B4-BE49-F238E27FC236}">
                    <a16:creationId xmlns:a16="http://schemas.microsoft.com/office/drawing/2014/main" id="{DA4FEFD9-4598-DC94-5009-99BBC1461B81}"/>
                  </a:ext>
                </a:extLst>
              </p:cNvPr>
              <p:cNvGrpSpPr/>
              <p:nvPr/>
            </p:nvGrpSpPr>
            <p:grpSpPr>
              <a:xfrm>
                <a:off x="4231437" y="2527870"/>
                <a:ext cx="815714" cy="1008770"/>
                <a:chOff x="4188907" y="3013556"/>
                <a:chExt cx="815714" cy="1008770"/>
              </a:xfrm>
            </p:grpSpPr>
            <p:grpSp>
              <p:nvGrpSpPr>
                <p:cNvPr id="131" name="组合 130">
                  <a:extLst>
                    <a:ext uri="{FF2B5EF4-FFF2-40B4-BE49-F238E27FC236}">
                      <a16:creationId xmlns:a16="http://schemas.microsoft.com/office/drawing/2014/main" id="{E82E44C2-C2A6-1176-7345-54496C8B8C5D}"/>
                    </a:ext>
                  </a:extLst>
                </p:cNvPr>
                <p:cNvGrpSpPr/>
                <p:nvPr/>
              </p:nvGrpSpPr>
              <p:grpSpPr>
                <a:xfrm>
                  <a:off x="4442823" y="3240357"/>
                  <a:ext cx="302566" cy="732606"/>
                  <a:chOff x="4428393" y="3155876"/>
                  <a:chExt cx="302566" cy="944578"/>
                </a:xfrm>
              </p:grpSpPr>
              <p:sp>
                <p:nvSpPr>
                  <p:cNvPr id="135" name="矩形 134">
                    <a:extLst>
                      <a:ext uri="{FF2B5EF4-FFF2-40B4-BE49-F238E27FC236}">
                        <a16:creationId xmlns:a16="http://schemas.microsoft.com/office/drawing/2014/main" id="{E6547E49-7D22-349D-B6B4-C5A820DDABEB}"/>
                      </a:ext>
                    </a:extLst>
                  </p:cNvPr>
                  <p:cNvSpPr/>
                  <p:nvPr/>
                </p:nvSpPr>
                <p:spPr>
                  <a:xfrm>
                    <a:off x="4428393"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39" name="矩形 138">
                    <a:extLst>
                      <a:ext uri="{FF2B5EF4-FFF2-40B4-BE49-F238E27FC236}">
                        <a16:creationId xmlns:a16="http://schemas.microsoft.com/office/drawing/2014/main" id="{BE43DD91-2A43-8707-8A8D-6D2DF1616D99}"/>
                      </a:ext>
                    </a:extLst>
                  </p:cNvPr>
                  <p:cNvSpPr/>
                  <p:nvPr/>
                </p:nvSpPr>
                <p:spPr>
                  <a:xfrm>
                    <a:off x="45325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40" name="矩形 139">
                    <a:extLst>
                      <a:ext uri="{FF2B5EF4-FFF2-40B4-BE49-F238E27FC236}">
                        <a16:creationId xmlns:a16="http://schemas.microsoft.com/office/drawing/2014/main" id="{9C7F1BCF-2C0C-ECCD-6D15-EBE153BC0474}"/>
                      </a:ext>
                    </a:extLst>
                  </p:cNvPr>
                  <p:cNvSpPr/>
                  <p:nvPr/>
                </p:nvSpPr>
                <p:spPr>
                  <a:xfrm>
                    <a:off x="46382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32" name="文本框 131">
                  <a:extLst>
                    <a:ext uri="{FF2B5EF4-FFF2-40B4-BE49-F238E27FC236}">
                      <a16:creationId xmlns:a16="http://schemas.microsoft.com/office/drawing/2014/main" id="{D04B1116-5715-D98B-EE03-1FDD044FD488}"/>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34" name="文本框 133">
                  <a:extLst>
                    <a:ext uri="{FF2B5EF4-FFF2-40B4-BE49-F238E27FC236}">
                      <a16:creationId xmlns:a16="http://schemas.microsoft.com/office/drawing/2014/main" id="{94EF7A61-A317-16D1-A179-58D380B7B736}"/>
                    </a:ext>
                  </a:extLst>
                </p:cNvPr>
                <p:cNvSpPr txBox="1"/>
                <p:nvPr/>
              </p:nvSpPr>
              <p:spPr>
                <a:xfrm>
                  <a:off x="4274757" y="3013556"/>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29" name="矩形 128">
                <a:extLst>
                  <a:ext uri="{FF2B5EF4-FFF2-40B4-BE49-F238E27FC236}">
                    <a16:creationId xmlns:a16="http://schemas.microsoft.com/office/drawing/2014/main" id="{8FDC81F6-399C-97E4-9CAD-F8D70498DC18}"/>
                  </a:ext>
                </a:extLst>
              </p:cNvPr>
              <p:cNvSpPr/>
              <p:nvPr/>
            </p:nvSpPr>
            <p:spPr>
              <a:xfrm>
                <a:off x="4798552" y="2752515"/>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08" name="右箭头 107">
              <a:extLst>
                <a:ext uri="{FF2B5EF4-FFF2-40B4-BE49-F238E27FC236}">
                  <a16:creationId xmlns:a16="http://schemas.microsoft.com/office/drawing/2014/main" id="{27B4FE30-5E18-052F-2702-363884FA4573}"/>
                </a:ext>
              </a:extLst>
            </p:cNvPr>
            <p:cNvSpPr/>
            <p:nvPr/>
          </p:nvSpPr>
          <p:spPr>
            <a:xfrm>
              <a:off x="9775166" y="5699726"/>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11" name="右箭头 110">
              <a:extLst>
                <a:ext uri="{FF2B5EF4-FFF2-40B4-BE49-F238E27FC236}">
                  <a16:creationId xmlns:a16="http://schemas.microsoft.com/office/drawing/2014/main" id="{63D85F88-8F3C-FDC6-FE57-6B819C7EA7BB}"/>
                </a:ext>
              </a:extLst>
            </p:cNvPr>
            <p:cNvSpPr/>
            <p:nvPr/>
          </p:nvSpPr>
          <p:spPr>
            <a:xfrm>
              <a:off x="3697890" y="4741132"/>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nvGrpSpPr>
            <p:cNvPr id="112" name="组合 111">
              <a:extLst>
                <a:ext uri="{FF2B5EF4-FFF2-40B4-BE49-F238E27FC236}">
                  <a16:creationId xmlns:a16="http://schemas.microsoft.com/office/drawing/2014/main" id="{94A2205E-6926-6323-482A-1E23CCE0E3D2}"/>
                </a:ext>
              </a:extLst>
            </p:cNvPr>
            <p:cNvGrpSpPr/>
            <p:nvPr/>
          </p:nvGrpSpPr>
          <p:grpSpPr>
            <a:xfrm>
              <a:off x="11138939" y="4222488"/>
              <a:ext cx="815714" cy="1008770"/>
              <a:chOff x="4231437" y="2527870"/>
              <a:chExt cx="815714" cy="1008770"/>
            </a:xfrm>
          </p:grpSpPr>
          <p:grpSp>
            <p:nvGrpSpPr>
              <p:cNvPr id="114" name="组合 113">
                <a:extLst>
                  <a:ext uri="{FF2B5EF4-FFF2-40B4-BE49-F238E27FC236}">
                    <a16:creationId xmlns:a16="http://schemas.microsoft.com/office/drawing/2014/main" id="{C9722A65-0883-5F2E-0973-40AF01CBED03}"/>
                  </a:ext>
                </a:extLst>
              </p:cNvPr>
              <p:cNvGrpSpPr/>
              <p:nvPr/>
            </p:nvGrpSpPr>
            <p:grpSpPr>
              <a:xfrm>
                <a:off x="4231437" y="2527870"/>
                <a:ext cx="815714" cy="1008770"/>
                <a:chOff x="4188907" y="3013556"/>
                <a:chExt cx="815714" cy="1008770"/>
              </a:xfrm>
            </p:grpSpPr>
            <p:grpSp>
              <p:nvGrpSpPr>
                <p:cNvPr id="116" name="组合 115">
                  <a:extLst>
                    <a:ext uri="{FF2B5EF4-FFF2-40B4-BE49-F238E27FC236}">
                      <a16:creationId xmlns:a16="http://schemas.microsoft.com/office/drawing/2014/main" id="{F2E08B44-FF75-453B-02CF-13B2DAD6354D}"/>
                    </a:ext>
                  </a:extLst>
                </p:cNvPr>
                <p:cNvGrpSpPr/>
                <p:nvPr/>
              </p:nvGrpSpPr>
              <p:grpSpPr>
                <a:xfrm>
                  <a:off x="4442823" y="3240357"/>
                  <a:ext cx="302566" cy="732606"/>
                  <a:chOff x="4428393" y="3155876"/>
                  <a:chExt cx="302566" cy="944578"/>
                </a:xfrm>
              </p:grpSpPr>
              <p:sp>
                <p:nvSpPr>
                  <p:cNvPr id="119" name="矩形 118">
                    <a:extLst>
                      <a:ext uri="{FF2B5EF4-FFF2-40B4-BE49-F238E27FC236}">
                        <a16:creationId xmlns:a16="http://schemas.microsoft.com/office/drawing/2014/main" id="{511D7CA5-8C06-0B99-A5EA-DD2E8F156F54}"/>
                      </a:ext>
                    </a:extLst>
                  </p:cNvPr>
                  <p:cNvSpPr/>
                  <p:nvPr/>
                </p:nvSpPr>
                <p:spPr>
                  <a:xfrm>
                    <a:off x="4428393"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25" name="矩形 124">
                    <a:extLst>
                      <a:ext uri="{FF2B5EF4-FFF2-40B4-BE49-F238E27FC236}">
                        <a16:creationId xmlns:a16="http://schemas.microsoft.com/office/drawing/2014/main" id="{C948A2AD-C952-8DBA-4CA8-7CA166968E8A}"/>
                      </a:ext>
                    </a:extLst>
                  </p:cNvPr>
                  <p:cNvSpPr/>
                  <p:nvPr/>
                </p:nvSpPr>
                <p:spPr>
                  <a:xfrm>
                    <a:off x="45325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26" name="矩形 125">
                    <a:extLst>
                      <a:ext uri="{FF2B5EF4-FFF2-40B4-BE49-F238E27FC236}">
                        <a16:creationId xmlns:a16="http://schemas.microsoft.com/office/drawing/2014/main" id="{FDF965F3-B164-ED77-F542-8A8F21128B81}"/>
                      </a:ext>
                    </a:extLst>
                  </p:cNvPr>
                  <p:cNvSpPr/>
                  <p:nvPr/>
                </p:nvSpPr>
                <p:spPr>
                  <a:xfrm>
                    <a:off x="46382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17" name="文本框 116">
                  <a:extLst>
                    <a:ext uri="{FF2B5EF4-FFF2-40B4-BE49-F238E27FC236}">
                      <a16:creationId xmlns:a16="http://schemas.microsoft.com/office/drawing/2014/main" id="{84C54084-3643-BA6E-0343-6DBE3AA55C9E}"/>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18" name="文本框 117">
                  <a:extLst>
                    <a:ext uri="{FF2B5EF4-FFF2-40B4-BE49-F238E27FC236}">
                      <a16:creationId xmlns:a16="http://schemas.microsoft.com/office/drawing/2014/main" id="{F55A5CD5-CE97-03EE-4A2B-9E6F6656509E}"/>
                    </a:ext>
                  </a:extLst>
                </p:cNvPr>
                <p:cNvSpPr txBox="1"/>
                <p:nvPr/>
              </p:nvSpPr>
              <p:spPr>
                <a:xfrm>
                  <a:off x="4274757" y="3013556"/>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15" name="矩形 114">
                <a:extLst>
                  <a:ext uri="{FF2B5EF4-FFF2-40B4-BE49-F238E27FC236}">
                    <a16:creationId xmlns:a16="http://schemas.microsoft.com/office/drawing/2014/main" id="{B957307F-B20F-82A9-C608-3304922C166E}"/>
                  </a:ext>
                </a:extLst>
              </p:cNvPr>
              <p:cNvSpPr/>
              <p:nvPr/>
            </p:nvSpPr>
            <p:spPr>
              <a:xfrm>
                <a:off x="4798552" y="2752515"/>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13" name="右箭头 112">
              <a:extLst>
                <a:ext uri="{FF2B5EF4-FFF2-40B4-BE49-F238E27FC236}">
                  <a16:creationId xmlns:a16="http://schemas.microsoft.com/office/drawing/2014/main" id="{7D8F0F9E-AF67-8BEF-9AE6-A1AA774428A3}"/>
                </a:ext>
              </a:extLst>
            </p:cNvPr>
            <p:cNvSpPr/>
            <p:nvPr/>
          </p:nvSpPr>
          <p:spPr>
            <a:xfrm>
              <a:off x="10523339" y="4680718"/>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pic>
        <p:nvPicPr>
          <p:cNvPr id="188" name="图片 187">
            <a:extLst>
              <a:ext uri="{FF2B5EF4-FFF2-40B4-BE49-F238E27FC236}">
                <a16:creationId xmlns:a16="http://schemas.microsoft.com/office/drawing/2014/main" id="{3468D0EA-CD3B-F702-3575-A8D6DD27F873}"/>
              </a:ext>
            </a:extLst>
          </p:cNvPr>
          <p:cNvPicPr>
            <a:picLocks noChangeAspect="1"/>
          </p:cNvPicPr>
          <p:nvPr/>
        </p:nvPicPr>
        <p:blipFill>
          <a:blip r:embed="rId5"/>
          <a:stretch>
            <a:fillRect/>
          </a:stretch>
        </p:blipFill>
        <p:spPr>
          <a:xfrm>
            <a:off x="5577744" y="5665280"/>
            <a:ext cx="3271469" cy="530744"/>
          </a:xfrm>
          <a:prstGeom prst="rect">
            <a:avLst/>
          </a:prstGeom>
        </p:spPr>
      </p:pic>
      <p:grpSp>
        <p:nvGrpSpPr>
          <p:cNvPr id="189" name="组合 188">
            <a:extLst>
              <a:ext uri="{FF2B5EF4-FFF2-40B4-BE49-F238E27FC236}">
                <a16:creationId xmlns:a16="http://schemas.microsoft.com/office/drawing/2014/main" id="{FDAA1268-851A-6A2D-CBBC-4E591F6322DA}"/>
              </a:ext>
            </a:extLst>
          </p:cNvPr>
          <p:cNvGrpSpPr/>
          <p:nvPr/>
        </p:nvGrpSpPr>
        <p:grpSpPr>
          <a:xfrm>
            <a:off x="2427607" y="4004874"/>
            <a:ext cx="7073502" cy="993653"/>
            <a:chOff x="2427607" y="4004874"/>
            <a:chExt cx="7073502" cy="993653"/>
          </a:xfrm>
        </p:grpSpPr>
        <p:sp>
          <p:nvSpPr>
            <p:cNvPr id="190" name="矩形 189">
              <a:extLst>
                <a:ext uri="{FF2B5EF4-FFF2-40B4-BE49-F238E27FC236}">
                  <a16:creationId xmlns:a16="http://schemas.microsoft.com/office/drawing/2014/main" id="{59B8BB0C-AAA6-BA59-DBAA-0DDB7AC5A88A}"/>
                </a:ext>
              </a:extLst>
            </p:cNvPr>
            <p:cNvSpPr/>
            <p:nvPr/>
          </p:nvSpPr>
          <p:spPr>
            <a:xfrm>
              <a:off x="2427607" y="4888051"/>
              <a:ext cx="457978" cy="1104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1" name="矩形 190">
              <a:extLst>
                <a:ext uri="{FF2B5EF4-FFF2-40B4-BE49-F238E27FC236}">
                  <a16:creationId xmlns:a16="http://schemas.microsoft.com/office/drawing/2014/main" id="{1593EFD4-3039-61E7-06A4-1CAC4A512B5E}"/>
                </a:ext>
              </a:extLst>
            </p:cNvPr>
            <p:cNvSpPr/>
            <p:nvPr/>
          </p:nvSpPr>
          <p:spPr>
            <a:xfrm>
              <a:off x="4914373" y="4004874"/>
              <a:ext cx="243567" cy="1080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2" name="直线连接符 191">
              <a:extLst>
                <a:ext uri="{FF2B5EF4-FFF2-40B4-BE49-F238E27FC236}">
                  <a16:creationId xmlns:a16="http://schemas.microsoft.com/office/drawing/2014/main" id="{65C3733F-EFA4-BBFA-772E-FB393C94BF07}"/>
                </a:ext>
              </a:extLst>
            </p:cNvPr>
            <p:cNvCxnSpPr>
              <a:stCxn id="190" idx="3"/>
              <a:endCxn id="79" idx="1"/>
            </p:cNvCxnSpPr>
            <p:nvPr/>
          </p:nvCxnSpPr>
          <p:spPr>
            <a:xfrm flipV="1">
              <a:off x="2885585" y="4372279"/>
              <a:ext cx="975289" cy="57101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3" name="直线连接符 192">
              <a:extLst>
                <a:ext uri="{FF2B5EF4-FFF2-40B4-BE49-F238E27FC236}">
                  <a16:creationId xmlns:a16="http://schemas.microsoft.com/office/drawing/2014/main" id="{05888ECC-23F4-3AC5-320A-1F537DD6F241}"/>
                </a:ext>
              </a:extLst>
            </p:cNvPr>
            <p:cNvCxnSpPr>
              <a:stCxn id="191" idx="1"/>
              <a:endCxn id="79" idx="3"/>
            </p:cNvCxnSpPr>
            <p:nvPr/>
          </p:nvCxnSpPr>
          <p:spPr>
            <a:xfrm flipH="1">
              <a:off x="4445665" y="4058911"/>
              <a:ext cx="468708" cy="31336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E9AD98D1-AC73-F31C-2D8F-5EB0B83995BB}"/>
                </a:ext>
              </a:extLst>
            </p:cNvPr>
            <p:cNvSpPr/>
            <p:nvPr/>
          </p:nvSpPr>
          <p:spPr>
            <a:xfrm>
              <a:off x="6682791" y="4829064"/>
              <a:ext cx="772861" cy="1272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矩形 194">
              <a:extLst>
                <a:ext uri="{FF2B5EF4-FFF2-40B4-BE49-F238E27FC236}">
                  <a16:creationId xmlns:a16="http://schemas.microsoft.com/office/drawing/2014/main" id="{ACCB2042-1E58-B06B-7A26-0DCF0C5D67DD}"/>
                </a:ext>
              </a:extLst>
            </p:cNvPr>
            <p:cNvSpPr/>
            <p:nvPr/>
          </p:nvSpPr>
          <p:spPr>
            <a:xfrm>
              <a:off x="6260820" y="4829180"/>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6" name="矩形 195">
              <a:extLst>
                <a:ext uri="{FF2B5EF4-FFF2-40B4-BE49-F238E27FC236}">
                  <a16:creationId xmlns:a16="http://schemas.microsoft.com/office/drawing/2014/main" id="{A8AEA16E-FD4C-B6A2-5E01-20B7838E17DC}"/>
                </a:ext>
              </a:extLst>
            </p:cNvPr>
            <p:cNvSpPr/>
            <p:nvPr/>
          </p:nvSpPr>
          <p:spPr>
            <a:xfrm>
              <a:off x="7915204" y="4825879"/>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7" name="矩形 196">
              <a:extLst>
                <a:ext uri="{FF2B5EF4-FFF2-40B4-BE49-F238E27FC236}">
                  <a16:creationId xmlns:a16="http://schemas.microsoft.com/office/drawing/2014/main" id="{E9769731-391F-3AC3-9EE0-93E49DE76879}"/>
                </a:ext>
              </a:extLst>
            </p:cNvPr>
            <p:cNvSpPr/>
            <p:nvPr/>
          </p:nvSpPr>
          <p:spPr>
            <a:xfrm>
              <a:off x="9257542" y="4825044"/>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8" name="直线连接符 197">
              <a:extLst>
                <a:ext uri="{FF2B5EF4-FFF2-40B4-BE49-F238E27FC236}">
                  <a16:creationId xmlns:a16="http://schemas.microsoft.com/office/drawing/2014/main" id="{CECD7E9D-53A5-9F5D-2546-B740FF4C507C}"/>
                </a:ext>
              </a:extLst>
            </p:cNvPr>
            <p:cNvCxnSpPr>
              <a:stCxn id="191" idx="3"/>
              <a:endCxn id="195" idx="1"/>
            </p:cNvCxnSpPr>
            <p:nvPr/>
          </p:nvCxnSpPr>
          <p:spPr>
            <a:xfrm>
              <a:off x="5157940" y="4058911"/>
              <a:ext cx="1102880" cy="83390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直线连接符 198">
              <a:extLst>
                <a:ext uri="{FF2B5EF4-FFF2-40B4-BE49-F238E27FC236}">
                  <a16:creationId xmlns:a16="http://schemas.microsoft.com/office/drawing/2014/main" id="{B5D35EA3-F237-FCA6-B513-325C3E7FC675}"/>
                </a:ext>
              </a:extLst>
            </p:cNvPr>
            <p:cNvCxnSpPr>
              <a:stCxn id="195" idx="3"/>
              <a:endCxn id="194" idx="1"/>
            </p:cNvCxnSpPr>
            <p:nvPr/>
          </p:nvCxnSpPr>
          <p:spPr>
            <a:xfrm flipV="1">
              <a:off x="6504387" y="4892697"/>
              <a:ext cx="178404" cy="1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直线连接符 199">
              <a:extLst>
                <a:ext uri="{FF2B5EF4-FFF2-40B4-BE49-F238E27FC236}">
                  <a16:creationId xmlns:a16="http://schemas.microsoft.com/office/drawing/2014/main" id="{3EE54CEF-7070-F4C5-341F-D1A569378D3F}"/>
                </a:ext>
              </a:extLst>
            </p:cNvPr>
            <p:cNvCxnSpPr>
              <a:stCxn id="194" idx="3"/>
              <a:endCxn id="196" idx="1"/>
            </p:cNvCxnSpPr>
            <p:nvPr/>
          </p:nvCxnSpPr>
          <p:spPr>
            <a:xfrm flipV="1">
              <a:off x="7455652" y="4889512"/>
              <a:ext cx="459552" cy="318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直线连接符 200">
              <a:extLst>
                <a:ext uri="{FF2B5EF4-FFF2-40B4-BE49-F238E27FC236}">
                  <a16:creationId xmlns:a16="http://schemas.microsoft.com/office/drawing/2014/main" id="{DD1CF425-E8FD-7691-1B8F-EAAFEB87A233}"/>
                </a:ext>
              </a:extLst>
            </p:cNvPr>
            <p:cNvCxnSpPr>
              <a:stCxn id="197" idx="1"/>
              <a:endCxn id="196" idx="3"/>
            </p:cNvCxnSpPr>
            <p:nvPr/>
          </p:nvCxnSpPr>
          <p:spPr>
            <a:xfrm flipH="1">
              <a:off x="8158771" y="4888677"/>
              <a:ext cx="1098771" cy="83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2" name="文本框 201">
            <a:extLst>
              <a:ext uri="{FF2B5EF4-FFF2-40B4-BE49-F238E27FC236}">
                <a16:creationId xmlns:a16="http://schemas.microsoft.com/office/drawing/2014/main" id="{C0283354-D53C-6128-5F59-661FF760863B}"/>
              </a:ext>
            </a:extLst>
          </p:cNvPr>
          <p:cNvSpPr txBox="1"/>
          <p:nvPr/>
        </p:nvSpPr>
        <p:spPr>
          <a:xfrm>
            <a:off x="9761341" y="4735540"/>
            <a:ext cx="729864"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err="1">
                <a:ln>
                  <a:noFill/>
                </a:ln>
                <a:solidFill>
                  <a:srgbClr val="000000"/>
                </a:solidFill>
                <a:effectLst/>
                <a:uLnTx/>
                <a:uFillTx/>
                <a:latin typeface="方正黑体_GBK"/>
              </a:rPr>
              <a:t>Concat</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Heads</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203" name="文本框 202">
            <a:extLst>
              <a:ext uri="{FF2B5EF4-FFF2-40B4-BE49-F238E27FC236}">
                <a16:creationId xmlns:a16="http://schemas.microsoft.com/office/drawing/2014/main" id="{577C2905-898F-20BB-2596-37C7919EAB3F}"/>
              </a:ext>
            </a:extLst>
          </p:cNvPr>
          <p:cNvSpPr txBox="1"/>
          <p:nvPr/>
        </p:nvSpPr>
        <p:spPr>
          <a:xfrm>
            <a:off x="2953809" y="4792086"/>
            <a:ext cx="729864"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Split</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Heads</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Which</a:t>
            </a:r>
            <a:r>
              <a:rPr lang="zh-CN" altLang="en-US" b="1" dirty="0"/>
              <a:t> </a:t>
            </a:r>
            <a:r>
              <a:rPr lang="en-US" altLang="zh-CN" b="1" dirty="0"/>
              <a:t>PE?</a:t>
            </a:r>
          </a:p>
        </p:txBody>
      </p:sp>
      <p:pic>
        <p:nvPicPr>
          <p:cNvPr id="5" name="图片 4">
            <a:extLst>
              <a:ext uri="{FF2B5EF4-FFF2-40B4-BE49-F238E27FC236}">
                <a16:creationId xmlns:a16="http://schemas.microsoft.com/office/drawing/2014/main" id="{6EF5A5A2-53A0-511B-D6A8-4507630969E8}"/>
              </a:ext>
            </a:extLst>
          </p:cNvPr>
          <p:cNvPicPr>
            <a:picLocks noChangeAspect="1"/>
          </p:cNvPicPr>
          <p:nvPr/>
        </p:nvPicPr>
        <p:blipFill>
          <a:blip r:embed="rId3"/>
          <a:stretch>
            <a:fillRect/>
          </a:stretch>
        </p:blipFill>
        <p:spPr>
          <a:xfrm>
            <a:off x="2787650" y="1835150"/>
            <a:ext cx="6616700" cy="3187700"/>
          </a:xfrm>
          <a:prstGeom prst="rect">
            <a:avLst/>
          </a:prstGeom>
        </p:spPr>
      </p:pic>
    </p:spTree>
    <p:extLst>
      <p:ext uri="{BB962C8B-B14F-4D97-AF65-F5344CB8AC3E}">
        <p14:creationId xmlns:p14="http://schemas.microsoft.com/office/powerpoint/2010/main" val="334564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aTeX">
      <a:majorFont>
        <a:latin typeface="LM Roman Demi 10"/>
        <a:ea typeface="方正小标宋_GBK"/>
        <a:cs typeface=""/>
      </a:majorFont>
      <a:minorFont>
        <a:latin typeface="LM Roman 10"/>
        <a:ea typeface="方正书宋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3683</Words>
  <Application>Microsoft Macintosh PowerPoint</Application>
  <PresentationFormat>宽屏</PresentationFormat>
  <Paragraphs>372</Paragraphs>
  <Slides>32</Slides>
  <Notes>32</Notes>
  <HiddenSlides>0</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32</vt:i4>
      </vt:variant>
    </vt:vector>
  </HeadingPairs>
  <TitlesOfParts>
    <vt:vector size="45" baseType="lpstr">
      <vt:lpstr>等线</vt:lpstr>
      <vt:lpstr>方正大黑_GBK</vt:lpstr>
      <vt:lpstr>方正黑体_GBK</vt:lpstr>
      <vt:lpstr>黑体</vt:lpstr>
      <vt:lpstr>微软雅黑</vt:lpstr>
      <vt:lpstr>LM Roman 10</vt:lpstr>
      <vt:lpstr>Arial</vt:lpstr>
      <vt:lpstr>Georgia</vt:lpstr>
      <vt:lpstr>Office Theme</vt:lpstr>
      <vt:lpstr>1_Office Theme</vt:lpstr>
      <vt:lpstr>2_Office Theme</vt:lpstr>
      <vt:lpstr>3_Office Theme</vt:lpstr>
      <vt:lpstr>4_Office Theme</vt:lpstr>
      <vt:lpstr>PowerPoint 演示文稿</vt:lpstr>
      <vt:lpstr>Transformer</vt:lpstr>
      <vt:lpstr>Transformer 回顾</vt:lpstr>
      <vt:lpstr>Transformer 回顾</vt:lpstr>
      <vt:lpstr>Transformer 构建</vt:lpstr>
      <vt:lpstr>Positional Encoding</vt:lpstr>
      <vt:lpstr>Why PE？</vt:lpstr>
      <vt:lpstr>Why PE?</vt:lpstr>
      <vt:lpstr>Which PE?</vt:lpstr>
      <vt:lpstr>Sinusoidal PE</vt:lpstr>
      <vt:lpstr>Sinusoidal PE</vt:lpstr>
      <vt:lpstr>Sinusoidal PE</vt:lpstr>
      <vt:lpstr>Sinusoidal PE</vt:lpstr>
      <vt:lpstr>Sinusoidal PE</vt:lpstr>
      <vt:lpstr>Sinusoidal PE</vt:lpstr>
      <vt:lpstr>Learnable PE</vt:lpstr>
      <vt:lpstr>Learnable PE</vt:lpstr>
      <vt:lpstr>Rotary PE</vt:lpstr>
      <vt:lpstr>Rotary PE</vt:lpstr>
      <vt:lpstr>Rotary PE</vt:lpstr>
      <vt:lpstr>Rotary PE</vt:lpstr>
      <vt:lpstr>Other PE</vt:lpstr>
      <vt:lpstr>Experiments</vt:lpstr>
      <vt:lpstr>Experiments</vt:lpstr>
      <vt:lpstr>Experiments</vt:lpstr>
      <vt:lpstr>Experiments</vt:lpstr>
      <vt:lpstr>Experiments</vt:lpstr>
      <vt:lpstr>Experiments</vt:lpstr>
      <vt:lpstr>Experiments</vt:lpstr>
      <vt:lpstr>Experiments</vt:lpstr>
      <vt:lpstr>Experiments</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腹侧颞叶皮层的功能结构</dc:title>
  <dc:creator>Yue Bob</dc:creator>
  <cp:lastModifiedBy>一戈 毛</cp:lastModifiedBy>
  <cp:revision>94</cp:revision>
  <cp:lastPrinted>2024-05-21T14:57:04Z</cp:lastPrinted>
  <dcterms:created xsi:type="dcterms:W3CDTF">2024-05-21T14:57:04Z</dcterms:created>
  <dcterms:modified xsi:type="dcterms:W3CDTF">2024-05-22T09:16:30Z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243889B6B41EF14EAE971C66FBDCBA01_43</vt:lpwstr>
  </property>
  <property fmtid="{D5CDD505-2E9C-101B-9397-08002B2CF9AE}" pid="3" name="KSOProductBuildVer">
    <vt:lpwstr>2052-0.0.0.0</vt:lpwstr>
  </property>
</Properties>
</file>